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4"/>
  </p:sldMasterIdLst>
  <p:notesMasterIdLst>
    <p:notesMasterId r:id="rId10"/>
  </p:notesMasterIdLst>
  <p:sldIdLst>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85B10D-2772-41F7-95E7-B50CD7DD3E67}" type="datetimeFigureOut">
              <a:rPr lang="en-US" smtClean="0"/>
              <a:t>10/22/2019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7F18D3-BB08-4A22-B9B9-F7A1BCA69797}" type="slidenum">
              <a:rPr lang="en-US" smtClean="0"/>
              <a:t>‹#›</a:t>
            </a:fld>
            <a:endParaRPr lang="en-US"/>
          </a:p>
        </p:txBody>
      </p:sp>
    </p:spTree>
    <p:extLst>
      <p:ext uri="{BB962C8B-B14F-4D97-AF65-F5344CB8AC3E}">
        <p14:creationId xmlns:p14="http://schemas.microsoft.com/office/powerpoint/2010/main" val="1585992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D7F18D3-BB08-4A22-B9B9-F7A1BCA69797}" type="slidenum">
              <a:rPr lang="en-US" smtClean="0"/>
              <a:t>1</a:t>
            </a:fld>
            <a:endParaRPr lang="en-US"/>
          </a:p>
        </p:txBody>
      </p:sp>
    </p:spTree>
    <p:extLst>
      <p:ext uri="{BB962C8B-B14F-4D97-AF65-F5344CB8AC3E}">
        <p14:creationId xmlns:p14="http://schemas.microsoft.com/office/powerpoint/2010/main" val="14873016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42900" y="1943100"/>
            <a:ext cx="8458200" cy="1470025"/>
          </a:xfrm>
        </p:spPr>
        <p:txBody>
          <a:bodyPr/>
          <a:lstStyle>
            <a:lvl1pPr>
              <a:defRPr sz="40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342900" y="3698875"/>
            <a:ext cx="8458200" cy="1485900"/>
          </a:xfrm>
          <a:ln/>
        </p:spPr>
        <p:txBody>
          <a:bodyPr/>
          <a:lstStyle>
            <a:lvl1pPr marL="0" indent="0">
              <a:buFontTx/>
              <a:buNone/>
              <a:defRPr b="1"/>
            </a:lvl1pPr>
          </a:lstStyle>
          <a:p>
            <a:r>
              <a:rPr lang="en-US"/>
              <a:t>Click to edit Master subtitle style</a:t>
            </a:r>
          </a:p>
        </p:txBody>
      </p:sp>
      <p:sp>
        <p:nvSpPr>
          <p:cNvPr id="4" name="Rectangle 24"/>
          <p:cNvSpPr>
            <a:spLocks noGrp="1" noChangeArrowheads="1"/>
          </p:cNvSpPr>
          <p:nvPr>
            <p:ph type="sldNum" sz="quarter" idx="10"/>
          </p:nvPr>
        </p:nvSpPr>
        <p:spPr>
          <a:xfrm>
            <a:off x="6642100" y="6038850"/>
            <a:ext cx="2133600" cy="206375"/>
          </a:xfrm>
        </p:spPr>
        <p:txBody>
          <a:bodyPr/>
          <a:lstStyle>
            <a:lvl1pPr>
              <a:defRPr/>
            </a:lvl1pPr>
          </a:lstStyle>
          <a:p>
            <a:fld id="{B1006088-BF21-4FD5-870B-675EAADE47B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63641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a:spLocks noGrp="1" noChangeArrowheads="1"/>
          </p:cNvSpPr>
          <p:nvPr>
            <p:ph type="sldNum" sz="quarter" idx="10"/>
          </p:nvPr>
        </p:nvSpPr>
        <p:spPr>
          <a:ln/>
        </p:spPr>
        <p:txBody>
          <a:bodyPr/>
          <a:lstStyle>
            <a:lvl1pPr>
              <a:defRPr/>
            </a:lvl1pPr>
          </a:lstStyle>
          <a:p>
            <a:fld id="{2B3D8EEF-7576-4AB0-8518-088FB58AB73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3381144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fld id="{803D9FE4-F784-4A94-8F3E-54A098F0E8CC}" type="slidenum">
              <a:rPr lang="en-US">
                <a:solidFill>
                  <a:srgbClr val="000000"/>
                </a:solidFill>
              </a:rPr>
              <a:pPr/>
              <a:t>‹#›</a:t>
            </a:fld>
            <a:endParaRPr lang="en-US">
              <a:solidFill>
                <a:srgbClr val="000000"/>
              </a:solidFill>
            </a:endParaRPr>
          </a:p>
        </p:txBody>
      </p:sp>
      <p:sp>
        <p:nvSpPr>
          <p:cNvPr id="4" name="Rectangle 3"/>
          <p:cNvSpPr/>
          <p:nvPr userDrawn="1"/>
        </p:nvSpPr>
        <p:spPr>
          <a:xfrm>
            <a:off x="0" y="6321425"/>
            <a:ext cx="8810625"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srgbClr val="FFFFFF"/>
              </a:solidFill>
            </a:endParaRPr>
          </a:p>
        </p:txBody>
      </p:sp>
      <p:pic>
        <p:nvPicPr>
          <p:cNvPr id="5" name="Picture 8" descr="ti_logo_powerpoint_1_line.png"/>
          <p:cNvPicPr>
            <a:picLocks noChangeAspect="1"/>
          </p:cNvPicPr>
          <p:nvPr userDrawn="1"/>
        </p:nvPicPr>
        <p:blipFill>
          <a:blip r:embed="rId2" cstate="print"/>
          <a:srcRect/>
          <a:stretch>
            <a:fillRect/>
          </a:stretch>
        </p:blipFill>
        <p:spPr bwMode="auto">
          <a:xfrm>
            <a:off x="6675438" y="6440488"/>
            <a:ext cx="1874837" cy="231775"/>
          </a:xfrm>
          <a:prstGeom prst="rect">
            <a:avLst/>
          </a:prstGeom>
          <a:noFill/>
          <a:ln w="9525">
            <a:noFill/>
            <a:miter lim="800000"/>
            <a:headEnd/>
            <a:tailEnd/>
          </a:ln>
        </p:spPr>
      </p:pic>
      <p:sp>
        <p:nvSpPr>
          <p:cNvPr id="6" name="Content Placeholder 2"/>
          <p:cNvSpPr>
            <a:spLocks noGrp="1"/>
          </p:cNvSpPr>
          <p:nvPr>
            <p:ph idx="1"/>
          </p:nvPr>
        </p:nvSpPr>
        <p:spPr>
          <a:xfrm>
            <a:off x="333375" y="1048468"/>
            <a:ext cx="8467725" cy="4945932"/>
          </a:xfrm>
        </p:spPr>
        <p:txBody>
          <a:bodyPr/>
          <a:lstStyle>
            <a:lvl1pPr>
              <a:spcBef>
                <a:spcPts val="800"/>
              </a:spcBef>
              <a:defRPr/>
            </a:lvl1pPr>
            <a:lvl3pPr>
              <a:defRPr sz="18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extLst>
      <p:ext uri="{BB962C8B-B14F-4D97-AF65-F5344CB8AC3E}">
        <p14:creationId xmlns:p14="http://schemas.microsoft.com/office/powerpoint/2010/main" val="385309766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fld id="{4BD60626-1ACC-48B1-8201-AA7BD5684B5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2613412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32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B1F5D59E-3020-483D-90FC-392986F41C5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8042598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8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7E2DB302-961D-41B7-BD2E-EA757E550C4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780413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fld id="{89852D4D-CA63-4F5E-A04D-C043C1229BE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7657594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3" y="142875"/>
            <a:ext cx="2141537" cy="5735638"/>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231775" y="142875"/>
            <a:ext cx="6275388" cy="57356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fld id="{1C0706DD-24B8-4851-91EA-2616D1811F3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5553033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42900" y="0"/>
            <a:ext cx="8458200" cy="1189038"/>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33375" y="1185863"/>
            <a:ext cx="4157663" cy="46926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3438" y="1185863"/>
            <a:ext cx="4157662" cy="46926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355600" y="6038850"/>
            <a:ext cx="2133600" cy="206375"/>
          </a:xfrm>
          <a:prstGeom prst="rect">
            <a:avLst/>
          </a:prstGeom>
          <a:ln/>
        </p:spPr>
        <p:txBody>
          <a:bodyPr/>
          <a:lstStyle>
            <a:lvl1pPr>
              <a:defRPr/>
            </a:lvl1pPr>
          </a:lstStyle>
          <a:p>
            <a:pPr fontAlgn="base">
              <a:spcBef>
                <a:spcPct val="0"/>
              </a:spcBef>
              <a:spcAft>
                <a:spcPct val="0"/>
              </a:spcAft>
              <a:defRPr/>
            </a:pPr>
            <a:fld id="{553F0C09-A29B-4D58-BB93-D45D88090920}" type="datetime1">
              <a:rPr lang="en-US">
                <a:solidFill>
                  <a:srgbClr val="000000"/>
                </a:solidFill>
                <a:cs typeface="Arial" charset="0"/>
              </a:rPr>
              <a:pPr fontAlgn="base">
                <a:spcBef>
                  <a:spcPct val="0"/>
                </a:spcBef>
                <a:spcAft>
                  <a:spcPct val="0"/>
                </a:spcAft>
                <a:defRPr/>
              </a:pPr>
              <a:t>10/22/2019</a:t>
            </a:fld>
            <a:endParaRPr lang="en-US">
              <a:solidFill>
                <a:srgbClr val="000000"/>
              </a:solidFill>
              <a:cs typeface="Arial" charset="0"/>
            </a:endParaRPr>
          </a:p>
        </p:txBody>
      </p:sp>
      <p:sp>
        <p:nvSpPr>
          <p:cNvPr id="6" name="Footer Placeholder 5"/>
          <p:cNvSpPr>
            <a:spLocks noGrp="1" noChangeArrowheads="1"/>
          </p:cNvSpPr>
          <p:nvPr>
            <p:ph type="ftr" sz="quarter" idx="11"/>
          </p:nvPr>
        </p:nvSpPr>
        <p:spPr>
          <a:xfrm>
            <a:off x="3114675" y="6038850"/>
            <a:ext cx="2895600" cy="206375"/>
          </a:xfrm>
          <a:prstGeom prst="rect">
            <a:avLst/>
          </a:prstGeom>
          <a:ln/>
        </p:spPr>
        <p:txBody>
          <a:bodyPr/>
          <a:lstStyle>
            <a:lvl1pPr>
              <a:defRPr/>
            </a:lvl1pPr>
          </a:lstStyle>
          <a:p>
            <a:pPr fontAlgn="base">
              <a:spcBef>
                <a:spcPct val="0"/>
              </a:spcBef>
              <a:spcAft>
                <a:spcPct val="0"/>
              </a:spcAft>
              <a:defRPr/>
            </a:pPr>
            <a:endParaRPr lang="en-US">
              <a:solidFill>
                <a:srgbClr val="000000"/>
              </a:solidFill>
              <a:cs typeface="Arial" charset="0"/>
            </a:endParaRPr>
          </a:p>
        </p:txBody>
      </p:sp>
      <p:sp>
        <p:nvSpPr>
          <p:cNvPr id="7" name="Rectangle 6"/>
          <p:cNvSpPr>
            <a:spLocks noGrp="1" noChangeArrowheads="1"/>
          </p:cNvSpPr>
          <p:nvPr>
            <p:ph type="sldNum" sz="quarter" idx="12"/>
          </p:nvPr>
        </p:nvSpPr>
        <p:spPr>
          <a:ln/>
        </p:spPr>
        <p:txBody>
          <a:bodyPr/>
          <a:lstStyle>
            <a:lvl1pPr>
              <a:defRPr/>
            </a:lvl1pPr>
          </a:lstStyle>
          <a:p>
            <a:pPr>
              <a:defRPr/>
            </a:pPr>
            <a:fld id="{60F98409-ADD7-4B69-9BFB-6157E9E52FE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24053417"/>
      </p:ext>
    </p:extLst>
  </p:cSld>
  <p:clrMapOvr>
    <a:masterClrMapping/>
  </p:clrMapOvr>
  <p:transition>
    <p:pull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2" name="Picture 1" descr="firstpage10x7.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74" name="Rectangle 2"/>
          <p:cNvSpPr>
            <a:spLocks noGrp="1" noChangeArrowheads="1"/>
          </p:cNvSpPr>
          <p:nvPr>
            <p:ph type="ctrTitle"/>
          </p:nvPr>
        </p:nvSpPr>
        <p:spPr>
          <a:xfrm>
            <a:off x="342900" y="3757385"/>
            <a:ext cx="4604052" cy="1092805"/>
          </a:xfrm>
        </p:spPr>
        <p:txBody>
          <a:bodyPr anchor="t"/>
          <a:lstStyle>
            <a:lvl1pPr>
              <a:defRPr sz="3500">
                <a:solidFill>
                  <a:schemeClr val="tx1"/>
                </a:solidFill>
              </a:defRPr>
            </a:lvl1pPr>
          </a:lstStyle>
          <a:p>
            <a:r>
              <a:rPr lang="en-US" dirty="0"/>
              <a:t>Click to edit Master title style</a:t>
            </a:r>
          </a:p>
        </p:txBody>
      </p:sp>
      <p:sp>
        <p:nvSpPr>
          <p:cNvPr id="3075" name="Rectangle 3"/>
          <p:cNvSpPr>
            <a:spLocks noGrp="1" noChangeArrowheads="1"/>
          </p:cNvSpPr>
          <p:nvPr>
            <p:ph type="subTitle" idx="1"/>
          </p:nvPr>
        </p:nvSpPr>
        <p:spPr>
          <a:xfrm>
            <a:off x="342900" y="4847922"/>
            <a:ext cx="8458200" cy="740078"/>
          </a:xfrm>
          <a:ln/>
        </p:spPr>
        <p:txBody>
          <a:bodyPr/>
          <a:lstStyle>
            <a:lvl1pPr marL="0" indent="0">
              <a:buFontTx/>
              <a:buNone/>
              <a:defRPr b="1">
                <a:solidFill>
                  <a:schemeClr val="bg1">
                    <a:lumMod val="65000"/>
                  </a:schemeClr>
                </a:solidFill>
              </a:defRPr>
            </a:lvl1pPr>
          </a:lstStyle>
          <a:p>
            <a:r>
              <a:rPr lang="en-US" dirty="0"/>
              <a:t>Click to edit Master subtitle style</a:t>
            </a:r>
          </a:p>
        </p:txBody>
      </p:sp>
      <p:sp>
        <p:nvSpPr>
          <p:cNvPr id="9" name="Text Box 31"/>
          <p:cNvSpPr txBox="1">
            <a:spLocks noChangeArrowheads="1"/>
          </p:cNvSpPr>
          <p:nvPr userDrawn="1"/>
        </p:nvSpPr>
        <p:spPr bwMode="auto">
          <a:xfrm>
            <a:off x="400812" y="6441515"/>
            <a:ext cx="2533650" cy="215444"/>
          </a:xfrm>
          <a:prstGeom prst="rect">
            <a:avLst/>
          </a:prstGeom>
          <a:noFill/>
          <a:ln w="9525">
            <a:noFill/>
            <a:miter lim="800000"/>
            <a:headEnd/>
            <a:tailEnd/>
          </a:ln>
          <a:effectLst/>
        </p:spPr>
        <p:txBody>
          <a:bodyPr>
            <a:spAutoFit/>
          </a:bodyPr>
          <a:lstStyle/>
          <a:p>
            <a:pPr fontAlgn="base">
              <a:spcBef>
                <a:spcPct val="50000"/>
              </a:spcBef>
              <a:spcAft>
                <a:spcPct val="0"/>
              </a:spcAft>
              <a:defRPr/>
            </a:pPr>
            <a:r>
              <a:rPr lang="en-US" sz="800" dirty="0">
                <a:solidFill>
                  <a:srgbClr val="000000"/>
                </a:solidFill>
                <a:cs typeface="Arial" charset="0"/>
              </a:rPr>
              <a:t>TI Information – Selective Disclosure</a:t>
            </a:r>
          </a:p>
        </p:txBody>
      </p:sp>
    </p:spTree>
    <p:extLst>
      <p:ext uri="{BB962C8B-B14F-4D97-AF65-F5344CB8AC3E}">
        <p14:creationId xmlns:p14="http://schemas.microsoft.com/office/powerpoint/2010/main" val="140527978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5" name="Rectangle 4"/>
          <p:cNvSpPr/>
          <p:nvPr userDrawn="1"/>
        </p:nvSpPr>
        <p:spPr>
          <a:xfrm>
            <a:off x="0" y="6324600"/>
            <a:ext cx="8804275"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endParaRPr lang="en-US">
              <a:solidFill>
                <a:srgbClr val="FFFFFF"/>
              </a:solidFill>
            </a:endParaRPr>
          </a:p>
        </p:txBody>
      </p:sp>
      <p:sp>
        <p:nvSpPr>
          <p:cNvPr id="13" name="Rectangle 12"/>
          <p:cNvSpPr/>
          <p:nvPr userDrawn="1"/>
        </p:nvSpPr>
        <p:spPr>
          <a:xfrm>
            <a:off x="0" y="6321425"/>
            <a:ext cx="8810625"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srgbClr val="FFFFFF"/>
              </a:solidFill>
            </a:endParaRPr>
          </a:p>
        </p:txBody>
      </p:sp>
      <p:pic>
        <p:nvPicPr>
          <p:cNvPr id="10" name="Picture 27" descr="ti_logo_powerpoint_1_line.png"/>
          <p:cNvPicPr>
            <a:picLocks noChangeAspect="1"/>
          </p:cNvPicPr>
          <p:nvPr userDrawn="1"/>
        </p:nvPicPr>
        <p:blipFill>
          <a:blip r:embed="rId2" cstate="print"/>
          <a:srcRect/>
          <a:stretch>
            <a:fillRect/>
          </a:stretch>
        </p:blipFill>
        <p:spPr bwMode="auto">
          <a:xfrm>
            <a:off x="6675438" y="6440488"/>
            <a:ext cx="1874837" cy="231775"/>
          </a:xfrm>
          <a:prstGeom prst="rect">
            <a:avLst/>
          </a:prstGeom>
          <a:noFill/>
          <a:ln w="9525">
            <a:noFill/>
            <a:miter lim="800000"/>
            <a:headEnd/>
            <a:tailEnd/>
          </a:ln>
        </p:spPr>
      </p:pic>
      <p:sp>
        <p:nvSpPr>
          <p:cNvPr id="3074" name="Rectangle 2"/>
          <p:cNvSpPr>
            <a:spLocks noGrp="1" noChangeArrowheads="1"/>
          </p:cNvSpPr>
          <p:nvPr>
            <p:ph type="ctrTitle"/>
          </p:nvPr>
        </p:nvSpPr>
        <p:spPr>
          <a:xfrm>
            <a:off x="342900" y="1943100"/>
            <a:ext cx="8458200" cy="1470025"/>
          </a:xfrm>
        </p:spPr>
        <p:txBody>
          <a:bodyPr/>
          <a:lstStyle>
            <a:lvl1pPr>
              <a:defRPr sz="40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342900" y="3698875"/>
            <a:ext cx="8458200" cy="1485900"/>
          </a:xfrm>
          <a:ln/>
        </p:spPr>
        <p:txBody>
          <a:bodyPr/>
          <a:lstStyle>
            <a:lvl1pPr marL="0" indent="0">
              <a:buFontTx/>
              <a:buNone/>
              <a:defRPr b="1"/>
            </a:lvl1pPr>
          </a:lstStyle>
          <a:p>
            <a:r>
              <a:rPr lang="en-US"/>
              <a:t>Click to edit Master subtitle style</a:t>
            </a:r>
          </a:p>
        </p:txBody>
      </p:sp>
      <p:sp>
        <p:nvSpPr>
          <p:cNvPr id="12" name="Rectangle 24"/>
          <p:cNvSpPr>
            <a:spLocks noGrp="1" noChangeArrowheads="1"/>
          </p:cNvSpPr>
          <p:nvPr>
            <p:ph type="sldNum" sz="quarter" idx="10"/>
          </p:nvPr>
        </p:nvSpPr>
        <p:spPr>
          <a:xfrm>
            <a:off x="6642100" y="6038850"/>
            <a:ext cx="2133600" cy="206375"/>
          </a:xfrm>
        </p:spPr>
        <p:txBody>
          <a:bodyPr/>
          <a:lstStyle>
            <a:lvl1pPr>
              <a:defRPr/>
            </a:lvl1pPr>
          </a:lstStyle>
          <a:p>
            <a:fld id="{F2394529-A9B3-4A54-83EC-E61379E8334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664069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sp>
        <p:nvSpPr>
          <p:cNvPr id="5" name="Rectangle 4"/>
          <p:cNvSpPr/>
          <p:nvPr userDrawn="1"/>
        </p:nvSpPr>
        <p:spPr>
          <a:xfrm>
            <a:off x="0" y="6324600"/>
            <a:ext cx="878205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endParaRPr lang="en-US">
              <a:solidFill>
                <a:srgbClr val="FFFFFF"/>
              </a:solidFill>
            </a:endParaRPr>
          </a:p>
        </p:txBody>
      </p:sp>
      <p:sp>
        <p:nvSpPr>
          <p:cNvPr id="13" name="Rectangle 12"/>
          <p:cNvSpPr/>
          <p:nvPr userDrawn="1"/>
        </p:nvSpPr>
        <p:spPr>
          <a:xfrm>
            <a:off x="0" y="6321425"/>
            <a:ext cx="8810625"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srgbClr val="FFFFFF"/>
              </a:solidFill>
            </a:endParaRPr>
          </a:p>
        </p:txBody>
      </p:sp>
      <p:pic>
        <p:nvPicPr>
          <p:cNvPr id="10" name="Picture 27" descr="ti_logo_powerpoint_1_line.png"/>
          <p:cNvPicPr>
            <a:picLocks noChangeAspect="1"/>
          </p:cNvPicPr>
          <p:nvPr userDrawn="1"/>
        </p:nvPicPr>
        <p:blipFill>
          <a:blip r:embed="rId2" cstate="print"/>
          <a:srcRect/>
          <a:stretch>
            <a:fillRect/>
          </a:stretch>
        </p:blipFill>
        <p:spPr bwMode="auto">
          <a:xfrm>
            <a:off x="6675438" y="6440488"/>
            <a:ext cx="1874837" cy="231775"/>
          </a:xfrm>
          <a:prstGeom prst="rect">
            <a:avLst/>
          </a:prstGeom>
          <a:noFill/>
          <a:ln w="9525">
            <a:noFill/>
            <a:miter lim="800000"/>
            <a:headEnd/>
            <a:tailEnd/>
          </a:ln>
        </p:spPr>
      </p:pic>
      <p:sp>
        <p:nvSpPr>
          <p:cNvPr id="3074" name="Rectangle 2"/>
          <p:cNvSpPr>
            <a:spLocks noGrp="1" noChangeArrowheads="1"/>
          </p:cNvSpPr>
          <p:nvPr>
            <p:ph type="ctrTitle"/>
          </p:nvPr>
        </p:nvSpPr>
        <p:spPr>
          <a:xfrm>
            <a:off x="342900" y="1943100"/>
            <a:ext cx="8458200" cy="1470025"/>
          </a:xfrm>
        </p:spPr>
        <p:txBody>
          <a:bodyPr/>
          <a:lstStyle>
            <a:lvl1pPr>
              <a:defRPr sz="40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342900" y="3698875"/>
            <a:ext cx="8458200" cy="1485900"/>
          </a:xfrm>
          <a:ln/>
        </p:spPr>
        <p:txBody>
          <a:bodyPr/>
          <a:lstStyle>
            <a:lvl1pPr marL="0" indent="0">
              <a:buFontTx/>
              <a:buNone/>
              <a:defRPr b="1"/>
            </a:lvl1pPr>
          </a:lstStyle>
          <a:p>
            <a:r>
              <a:rPr lang="en-US"/>
              <a:t>Click to edit Master subtitle style</a:t>
            </a:r>
          </a:p>
        </p:txBody>
      </p:sp>
      <p:sp>
        <p:nvSpPr>
          <p:cNvPr id="12" name="Rectangle 24"/>
          <p:cNvSpPr>
            <a:spLocks noGrp="1" noChangeArrowheads="1"/>
          </p:cNvSpPr>
          <p:nvPr>
            <p:ph type="sldNum" sz="quarter" idx="10"/>
          </p:nvPr>
        </p:nvSpPr>
        <p:spPr>
          <a:xfrm>
            <a:off x="6642100" y="6038850"/>
            <a:ext cx="2133600" cy="206375"/>
          </a:xfrm>
        </p:spPr>
        <p:txBody>
          <a:bodyPr/>
          <a:lstStyle>
            <a:lvl1pPr>
              <a:defRPr/>
            </a:lvl1pPr>
          </a:lstStyle>
          <a:p>
            <a:fld id="{91A5AC0A-F4BD-4464-80DC-A88E0D9F781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4543351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descr="Untitled-3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64476" y="3629309"/>
            <a:ext cx="2479524" cy="3071453"/>
          </a:xfrm>
          <a:prstGeom prst="rect">
            <a:avLst/>
          </a:prstGeom>
        </p:spPr>
      </p:pic>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33375" y="1048468"/>
            <a:ext cx="8467725" cy="4945932"/>
          </a:xfrm>
        </p:spPr>
        <p:txBody>
          <a:bodyPr/>
          <a:lstStyle>
            <a:lvl1pPr>
              <a:spcBef>
                <a:spcPts val="800"/>
              </a:spcBef>
              <a:defRPr/>
            </a:lvl1pPr>
            <a:lvl3pPr>
              <a:defRPr sz="18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ln/>
        </p:spPr>
        <p:txBody>
          <a:bodyPr/>
          <a:lstStyle>
            <a:lvl1pPr>
              <a:defRPr/>
            </a:lvl1pPr>
          </a:lstStyle>
          <a:p>
            <a:fld id="{3B20521C-F793-4067-BB07-C7AF74E21EF3}" type="slidenum">
              <a:rPr lang="en-US">
                <a:solidFill>
                  <a:srgbClr val="000000"/>
                </a:solidFill>
              </a:rPr>
              <a:pPr/>
              <a:t>‹#›</a:t>
            </a:fld>
            <a:endParaRPr lang="en-US">
              <a:solidFill>
                <a:srgbClr val="000000"/>
              </a:solidFill>
            </a:endParaRPr>
          </a:p>
        </p:txBody>
      </p:sp>
      <p:sp>
        <p:nvSpPr>
          <p:cNvPr id="6" name="Rectangle 5"/>
          <p:cNvSpPr/>
          <p:nvPr userDrawn="1"/>
        </p:nvSpPr>
        <p:spPr>
          <a:xfrm>
            <a:off x="0" y="6321425"/>
            <a:ext cx="8810625"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srgbClr val="FFFFFF"/>
              </a:solidFill>
            </a:endParaRPr>
          </a:p>
        </p:txBody>
      </p:sp>
      <p:pic>
        <p:nvPicPr>
          <p:cNvPr id="7" name="Picture 8" descr="ti_logo_powerpoint_1_line.png"/>
          <p:cNvPicPr>
            <a:picLocks noChangeAspect="1"/>
          </p:cNvPicPr>
          <p:nvPr userDrawn="1"/>
        </p:nvPicPr>
        <p:blipFill>
          <a:blip r:embed="rId3" cstate="print"/>
          <a:srcRect/>
          <a:stretch>
            <a:fillRect/>
          </a:stretch>
        </p:blipFill>
        <p:spPr bwMode="auto">
          <a:xfrm>
            <a:off x="6675438" y="6440488"/>
            <a:ext cx="1874837" cy="231775"/>
          </a:xfrm>
          <a:prstGeom prst="rect">
            <a:avLst/>
          </a:prstGeom>
          <a:noFill/>
          <a:ln w="9525">
            <a:noFill/>
            <a:miter lim="800000"/>
            <a:headEnd/>
            <a:tailEnd/>
          </a:ln>
        </p:spPr>
      </p:pic>
    </p:spTree>
    <p:extLst>
      <p:ext uri="{BB962C8B-B14F-4D97-AF65-F5344CB8AC3E}">
        <p14:creationId xmlns:p14="http://schemas.microsoft.com/office/powerpoint/2010/main" val="1316081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33375" y="1048468"/>
            <a:ext cx="8467725" cy="4945932"/>
          </a:xfrm>
        </p:spPr>
        <p:txBody>
          <a:bodyPr/>
          <a:lstStyle>
            <a:lvl1pPr>
              <a:spcBef>
                <a:spcPts val="800"/>
              </a:spcBef>
              <a:defRPr/>
            </a:lvl1pPr>
            <a:lvl3pPr>
              <a:defRPr sz="18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ln/>
        </p:spPr>
        <p:txBody>
          <a:bodyPr/>
          <a:lstStyle>
            <a:lvl1pPr>
              <a:defRPr/>
            </a:lvl1pPr>
          </a:lstStyle>
          <a:p>
            <a:fld id="{3B20521C-F793-4067-BB07-C7AF74E21EF3}" type="slidenum">
              <a:rPr lang="en-US">
                <a:solidFill>
                  <a:srgbClr val="000000"/>
                </a:solidFill>
              </a:rPr>
              <a:pPr/>
              <a:t>‹#›</a:t>
            </a:fld>
            <a:endParaRPr lang="en-US">
              <a:solidFill>
                <a:srgbClr val="000000"/>
              </a:solidFill>
            </a:endParaRPr>
          </a:p>
        </p:txBody>
      </p:sp>
      <p:sp>
        <p:nvSpPr>
          <p:cNvPr id="6" name="Rectangle 5"/>
          <p:cNvSpPr/>
          <p:nvPr userDrawn="1"/>
        </p:nvSpPr>
        <p:spPr>
          <a:xfrm>
            <a:off x="0" y="6321425"/>
            <a:ext cx="8810625"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srgbClr val="FFFFFF"/>
              </a:solidFill>
            </a:endParaRPr>
          </a:p>
        </p:txBody>
      </p:sp>
      <p:pic>
        <p:nvPicPr>
          <p:cNvPr id="7" name="Picture 8" descr="ti_logo_powerpoint_1_line.png"/>
          <p:cNvPicPr>
            <a:picLocks noChangeAspect="1"/>
          </p:cNvPicPr>
          <p:nvPr userDrawn="1"/>
        </p:nvPicPr>
        <p:blipFill>
          <a:blip r:embed="rId2" cstate="print"/>
          <a:srcRect/>
          <a:stretch>
            <a:fillRect/>
          </a:stretch>
        </p:blipFill>
        <p:spPr bwMode="auto">
          <a:xfrm>
            <a:off x="6675438" y="6440488"/>
            <a:ext cx="1874837" cy="231775"/>
          </a:xfrm>
          <a:prstGeom prst="rect">
            <a:avLst/>
          </a:prstGeom>
          <a:noFill/>
          <a:ln w="9525">
            <a:noFill/>
            <a:miter lim="800000"/>
            <a:headEnd/>
            <a:tailEnd/>
          </a:ln>
        </p:spPr>
      </p:pic>
      <p:sp>
        <p:nvSpPr>
          <p:cNvPr id="8" name="TextBox 7"/>
          <p:cNvSpPr txBox="1"/>
          <p:nvPr userDrawn="1"/>
        </p:nvSpPr>
        <p:spPr>
          <a:xfrm>
            <a:off x="333375" y="6449254"/>
            <a:ext cx="3307129" cy="246221"/>
          </a:xfrm>
          <a:prstGeom prst="rect">
            <a:avLst/>
          </a:prstGeom>
          <a:noFill/>
        </p:spPr>
        <p:txBody>
          <a:bodyPr wrap="square" rtlCol="0">
            <a:spAutoFit/>
          </a:bodyPr>
          <a:lstStyle/>
          <a:p>
            <a:r>
              <a:rPr lang="en-US" sz="1000" dirty="0" smtClean="0"/>
              <a:t>TI Confidential – NDA Restrictions</a:t>
            </a:r>
            <a:endParaRPr lang="en-US" sz="1000" dirty="0"/>
          </a:p>
        </p:txBody>
      </p:sp>
    </p:spTree>
    <p:extLst>
      <p:ext uri="{BB962C8B-B14F-4D97-AF65-F5344CB8AC3E}">
        <p14:creationId xmlns:p14="http://schemas.microsoft.com/office/powerpoint/2010/main" val="89834067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33375" y="1048468"/>
            <a:ext cx="8467725" cy="4945932"/>
          </a:xfrm>
        </p:spPr>
        <p:txBody>
          <a:bodyPr/>
          <a:lstStyle>
            <a:lvl1pPr>
              <a:spcBef>
                <a:spcPts val="800"/>
              </a:spcBef>
              <a:defRPr/>
            </a:lvl1pPr>
            <a:lvl3pPr>
              <a:defRPr sz="18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ln/>
        </p:spPr>
        <p:txBody>
          <a:bodyPr/>
          <a:lstStyle>
            <a:lvl1pPr>
              <a:defRPr/>
            </a:lvl1pPr>
          </a:lstStyle>
          <a:p>
            <a:fld id="{3B20521C-F793-4067-BB07-C7AF74E21EF3}" type="slidenum">
              <a:rPr lang="en-US">
                <a:solidFill>
                  <a:srgbClr val="000000"/>
                </a:solidFill>
              </a:rPr>
              <a:pPr/>
              <a:t>‹#›</a:t>
            </a:fld>
            <a:endParaRPr lang="en-US">
              <a:solidFill>
                <a:srgbClr val="000000"/>
              </a:solidFill>
            </a:endParaRPr>
          </a:p>
        </p:txBody>
      </p:sp>
      <p:sp>
        <p:nvSpPr>
          <p:cNvPr id="6" name="Rectangle 5"/>
          <p:cNvSpPr/>
          <p:nvPr userDrawn="1"/>
        </p:nvSpPr>
        <p:spPr>
          <a:xfrm>
            <a:off x="0" y="6321425"/>
            <a:ext cx="8810625"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srgbClr val="FFFFFF"/>
              </a:solidFill>
            </a:endParaRPr>
          </a:p>
        </p:txBody>
      </p:sp>
      <p:pic>
        <p:nvPicPr>
          <p:cNvPr id="7" name="Picture 8" descr="ti_logo_powerpoint_1_line.png"/>
          <p:cNvPicPr>
            <a:picLocks noChangeAspect="1"/>
          </p:cNvPicPr>
          <p:nvPr userDrawn="1"/>
        </p:nvPicPr>
        <p:blipFill>
          <a:blip r:embed="rId2" cstate="print"/>
          <a:srcRect/>
          <a:stretch>
            <a:fillRect/>
          </a:stretch>
        </p:blipFill>
        <p:spPr bwMode="auto">
          <a:xfrm>
            <a:off x="6675438" y="6440488"/>
            <a:ext cx="1874837" cy="231775"/>
          </a:xfrm>
          <a:prstGeom prst="rect">
            <a:avLst/>
          </a:prstGeom>
          <a:noFill/>
          <a:ln w="9525">
            <a:noFill/>
            <a:miter lim="800000"/>
            <a:headEnd/>
            <a:tailEnd/>
          </a:ln>
        </p:spPr>
      </p:pic>
      <p:pic>
        <p:nvPicPr>
          <p:cNvPr id="5" name="Picture 4" descr="Untitled-3smal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115942" y="6342610"/>
            <a:ext cx="350118" cy="407323"/>
          </a:xfrm>
          <a:prstGeom prst="rect">
            <a:avLst/>
          </a:prstGeom>
        </p:spPr>
      </p:pic>
    </p:spTree>
    <p:extLst>
      <p:ext uri="{BB962C8B-B14F-4D97-AF65-F5344CB8AC3E}">
        <p14:creationId xmlns:p14="http://schemas.microsoft.com/office/powerpoint/2010/main" val="208159165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xfrm>
            <a:off x="6638925" y="6049963"/>
            <a:ext cx="2133600" cy="206375"/>
          </a:xfrm>
        </p:spPr>
        <p:txBody>
          <a:bodyPr/>
          <a:lstStyle>
            <a:lvl1pPr>
              <a:defRPr/>
            </a:lvl1pPr>
          </a:lstStyle>
          <a:p>
            <a:fld id="{156AB8A3-9FE4-4612-8857-687BFF70DD9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149481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Untitled-3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2276" y="4830743"/>
            <a:ext cx="1321724" cy="1637255"/>
          </a:xfrm>
          <a:prstGeom prst="rect">
            <a:avLst/>
          </a:prstGeom>
        </p:spPr>
      </p:pic>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333375" y="1185863"/>
            <a:ext cx="4157663" cy="4692650"/>
          </a:xfrm>
        </p:spPr>
        <p:txBody>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3438" y="1185863"/>
            <a:ext cx="4157662" cy="4692650"/>
          </a:xfrm>
          <a:noFill/>
          <a:ln w="9525" algn="ctr">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Aft>
                <a:spcPct val="0"/>
              </a:spcAft>
              <a:defRPr lang="en-US" sz="2000" smtClean="0">
                <a:solidFill>
                  <a:schemeClr val="tx1"/>
                </a:solidFill>
                <a:latin typeface="+mn-lt"/>
                <a:ea typeface="+mn-ea"/>
                <a:cs typeface="+mn-cs"/>
              </a:defRPr>
            </a:lvl1pPr>
            <a:lvl2pPr algn="l" rtl="0" eaLnBrk="0" fontAlgn="base" hangingPunct="0">
              <a:spcAft>
                <a:spcPct val="0"/>
              </a:spcAft>
              <a:defRPr lang="en-US" sz="1800" smtClean="0">
                <a:solidFill>
                  <a:schemeClr val="tx1"/>
                </a:solidFill>
                <a:latin typeface="+mn-lt"/>
                <a:ea typeface="+mn-ea"/>
                <a:cs typeface="+mn-cs"/>
              </a:defRPr>
            </a:lvl2pPr>
            <a:lvl3pPr algn="l" rtl="0" eaLnBrk="0" fontAlgn="base" hangingPunct="0">
              <a:spcAft>
                <a:spcPct val="0"/>
              </a:spcAft>
              <a:defRPr lang="en-US" sz="1800" smtClean="0">
                <a:solidFill>
                  <a:schemeClr val="tx1"/>
                </a:solidFill>
                <a:latin typeface="+mn-lt"/>
                <a:ea typeface="+mn-ea"/>
                <a:cs typeface="+mn-cs"/>
              </a:defRPr>
            </a:lvl3pPr>
            <a:lvl4pPr algn="l" rtl="0" eaLnBrk="0" fontAlgn="base" hangingPunct="0">
              <a:spcAft>
                <a:spcPct val="0"/>
              </a:spcAft>
              <a:defRPr lang="en-US" sz="1800" smtClean="0">
                <a:solidFill>
                  <a:schemeClr val="tx1"/>
                </a:solidFill>
                <a:latin typeface="+mn-lt"/>
                <a:ea typeface="+mn-ea"/>
                <a:cs typeface="+mn-cs"/>
              </a:defRPr>
            </a:lvl4pPr>
            <a:lvl5pPr algn="l" rtl="0" eaLnBrk="0" fontAlgn="base" hangingPunct="0">
              <a:spcAft>
                <a:spcPct val="0"/>
              </a:spcAft>
              <a:defRPr lang="en-US" sz="1800">
                <a:solidFill>
                  <a:schemeClr val="tx1"/>
                </a:solidFill>
                <a:latin typeface="+mn-lt"/>
                <a:ea typeface="+mn-ea"/>
                <a:cs typeface="+mn-cs"/>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7"/>
          <p:cNvSpPr/>
          <p:nvPr userDrawn="1"/>
        </p:nvSpPr>
        <p:spPr>
          <a:xfrm>
            <a:off x="0" y="6321425"/>
            <a:ext cx="8810625"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srgbClr val="FFFFFF"/>
              </a:solidFill>
            </a:endParaRPr>
          </a:p>
        </p:txBody>
      </p:sp>
      <p:pic>
        <p:nvPicPr>
          <p:cNvPr id="9" name="Picture 8" descr="ti_logo_powerpoint_1_line.png"/>
          <p:cNvPicPr>
            <a:picLocks noChangeAspect="1"/>
          </p:cNvPicPr>
          <p:nvPr userDrawn="1"/>
        </p:nvPicPr>
        <p:blipFill>
          <a:blip r:embed="rId3" cstate="print"/>
          <a:srcRect/>
          <a:stretch>
            <a:fillRect/>
          </a:stretch>
        </p:blipFill>
        <p:spPr bwMode="auto">
          <a:xfrm>
            <a:off x="6675438" y="6440488"/>
            <a:ext cx="1874837" cy="231775"/>
          </a:xfrm>
          <a:prstGeom prst="rect">
            <a:avLst/>
          </a:prstGeom>
          <a:noFill/>
          <a:ln w="9525">
            <a:noFill/>
            <a:miter lim="800000"/>
            <a:headEnd/>
            <a:tailEnd/>
          </a:ln>
        </p:spPr>
      </p:pic>
      <p:sp>
        <p:nvSpPr>
          <p:cNvPr id="5" name="Rectangle 6"/>
          <p:cNvSpPr>
            <a:spLocks noGrp="1" noChangeArrowheads="1"/>
          </p:cNvSpPr>
          <p:nvPr>
            <p:ph type="sldNum" sz="quarter" idx="10"/>
          </p:nvPr>
        </p:nvSpPr>
        <p:spPr>
          <a:ln/>
        </p:spPr>
        <p:txBody>
          <a:bodyPr/>
          <a:lstStyle>
            <a:lvl1pPr>
              <a:defRPr/>
            </a:lvl1pPr>
          </a:lstStyle>
          <a:p>
            <a:fld id="{93A6A834-CC4A-4943-952A-D55BFAADAD5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5070704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0" y="6324600"/>
            <a:ext cx="8804275"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endParaRPr lang="en-US">
              <a:solidFill>
                <a:srgbClr val="FFFFFF"/>
              </a:solidFill>
            </a:endParaRPr>
          </a:p>
        </p:txBody>
      </p:sp>
      <p:sp>
        <p:nvSpPr>
          <p:cNvPr id="19" name="Rectangle 18"/>
          <p:cNvSpPr/>
          <p:nvPr userDrawn="1"/>
        </p:nvSpPr>
        <p:spPr>
          <a:xfrm>
            <a:off x="41275" y="6324600"/>
            <a:ext cx="8740775"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endParaRPr lang="en-US">
              <a:solidFill>
                <a:srgbClr val="FFFFFF"/>
              </a:solidFill>
            </a:endParaRPr>
          </a:p>
        </p:txBody>
      </p:sp>
      <p:sp>
        <p:nvSpPr>
          <p:cNvPr id="1029" name="Rectangle 2"/>
          <p:cNvSpPr>
            <a:spLocks noGrp="1" noChangeArrowheads="1"/>
          </p:cNvSpPr>
          <p:nvPr>
            <p:ph type="title"/>
          </p:nvPr>
        </p:nvSpPr>
        <p:spPr bwMode="auto">
          <a:xfrm>
            <a:off x="231775" y="142875"/>
            <a:ext cx="8458200" cy="8143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0" name="Rectangle 3"/>
          <p:cNvSpPr>
            <a:spLocks noGrp="1" noChangeArrowheads="1"/>
          </p:cNvSpPr>
          <p:nvPr>
            <p:ph type="body" idx="1"/>
          </p:nvPr>
        </p:nvSpPr>
        <p:spPr bwMode="auto">
          <a:xfrm>
            <a:off x="333375" y="1058863"/>
            <a:ext cx="8467725" cy="4935537"/>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 name="Rectangle 6"/>
          <p:cNvSpPr>
            <a:spLocks noGrp="1" noChangeArrowheads="1"/>
          </p:cNvSpPr>
          <p:nvPr>
            <p:ph type="sldNum" sz="quarter" idx="4"/>
          </p:nvPr>
        </p:nvSpPr>
        <p:spPr bwMode="auto">
          <a:xfrm>
            <a:off x="6642100" y="6049963"/>
            <a:ext cx="2133600" cy="206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800"/>
            </a:lvl1pPr>
          </a:lstStyle>
          <a:p>
            <a:pPr fontAlgn="base">
              <a:spcBef>
                <a:spcPct val="0"/>
              </a:spcBef>
              <a:spcAft>
                <a:spcPct val="0"/>
              </a:spcAft>
            </a:pPr>
            <a:fld id="{3144B24B-BAB1-431A-82C6-36E096187F50}" type="slidenum">
              <a:rPr lang="en-US">
                <a:solidFill>
                  <a:srgbClr val="000000"/>
                </a:solidFill>
                <a:cs typeface="Arial" charset="0"/>
              </a:rPr>
              <a:pPr fontAlgn="base">
                <a:spcBef>
                  <a:spcPct val="0"/>
                </a:spcBef>
                <a:spcAft>
                  <a:spcPct val="0"/>
                </a:spcAft>
              </a:pPr>
              <a:t>‹#›</a:t>
            </a:fld>
            <a:endParaRPr lang="en-US">
              <a:solidFill>
                <a:srgbClr val="000000"/>
              </a:solidFill>
              <a:cs typeface="Arial" charset="0"/>
            </a:endParaRPr>
          </a:p>
        </p:txBody>
      </p:sp>
    </p:spTree>
    <p:extLst>
      <p:ext uri="{BB962C8B-B14F-4D97-AF65-F5344CB8AC3E}">
        <p14:creationId xmlns:p14="http://schemas.microsoft.com/office/powerpoint/2010/main" val="3119201826"/>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3200" b="1">
          <a:solidFill>
            <a:schemeClr val="tx2"/>
          </a:solidFill>
          <a:latin typeface="+mj-lt"/>
          <a:ea typeface="+mj-ea"/>
          <a:cs typeface="+mj-cs"/>
        </a:defRPr>
      </a:lvl1pPr>
      <a:lvl2pPr algn="l" rtl="0" eaLnBrk="0" fontAlgn="base" hangingPunct="0">
        <a:lnSpc>
          <a:spcPct val="85000"/>
        </a:lnSpc>
        <a:spcBef>
          <a:spcPct val="0"/>
        </a:spcBef>
        <a:spcAft>
          <a:spcPct val="0"/>
        </a:spcAft>
        <a:defRPr sz="3200" b="1">
          <a:solidFill>
            <a:schemeClr val="tx2"/>
          </a:solidFill>
          <a:latin typeface="Arial" charset="0"/>
        </a:defRPr>
      </a:lvl2pPr>
      <a:lvl3pPr algn="l" rtl="0" eaLnBrk="0" fontAlgn="base" hangingPunct="0">
        <a:lnSpc>
          <a:spcPct val="85000"/>
        </a:lnSpc>
        <a:spcBef>
          <a:spcPct val="0"/>
        </a:spcBef>
        <a:spcAft>
          <a:spcPct val="0"/>
        </a:spcAft>
        <a:defRPr sz="3200" b="1">
          <a:solidFill>
            <a:schemeClr val="tx2"/>
          </a:solidFill>
          <a:latin typeface="Arial" charset="0"/>
        </a:defRPr>
      </a:lvl3pPr>
      <a:lvl4pPr algn="l" rtl="0" eaLnBrk="0" fontAlgn="base" hangingPunct="0">
        <a:lnSpc>
          <a:spcPct val="85000"/>
        </a:lnSpc>
        <a:spcBef>
          <a:spcPct val="0"/>
        </a:spcBef>
        <a:spcAft>
          <a:spcPct val="0"/>
        </a:spcAft>
        <a:defRPr sz="3200" b="1">
          <a:solidFill>
            <a:schemeClr val="tx2"/>
          </a:solidFill>
          <a:latin typeface="Arial" charset="0"/>
        </a:defRPr>
      </a:lvl4pPr>
      <a:lvl5pPr algn="l" rtl="0" eaLnBrk="0" fontAlgn="base" hangingPunct="0">
        <a:lnSpc>
          <a:spcPct val="85000"/>
        </a:lnSpc>
        <a:spcBef>
          <a:spcPct val="0"/>
        </a:spcBef>
        <a:spcAft>
          <a:spcPct val="0"/>
        </a:spcAft>
        <a:defRPr sz="3200" b="1">
          <a:solidFill>
            <a:schemeClr val="tx2"/>
          </a:solidFill>
          <a:latin typeface="Arial" charset="0"/>
        </a:defRPr>
      </a:lvl5pPr>
      <a:lvl6pPr marL="457200" algn="l" rtl="0" fontAlgn="base">
        <a:lnSpc>
          <a:spcPct val="85000"/>
        </a:lnSpc>
        <a:spcBef>
          <a:spcPct val="0"/>
        </a:spcBef>
        <a:spcAft>
          <a:spcPct val="0"/>
        </a:spcAft>
        <a:defRPr sz="3200" b="1">
          <a:solidFill>
            <a:srgbClr val="FF0000"/>
          </a:solidFill>
          <a:latin typeface="Arial" charset="0"/>
        </a:defRPr>
      </a:lvl6pPr>
      <a:lvl7pPr marL="914400" algn="l" rtl="0" fontAlgn="base">
        <a:lnSpc>
          <a:spcPct val="85000"/>
        </a:lnSpc>
        <a:spcBef>
          <a:spcPct val="0"/>
        </a:spcBef>
        <a:spcAft>
          <a:spcPct val="0"/>
        </a:spcAft>
        <a:defRPr sz="3200" b="1">
          <a:solidFill>
            <a:srgbClr val="FF0000"/>
          </a:solidFill>
          <a:latin typeface="Arial" charset="0"/>
        </a:defRPr>
      </a:lvl7pPr>
      <a:lvl8pPr marL="1371600" algn="l" rtl="0" fontAlgn="base">
        <a:lnSpc>
          <a:spcPct val="85000"/>
        </a:lnSpc>
        <a:spcBef>
          <a:spcPct val="0"/>
        </a:spcBef>
        <a:spcAft>
          <a:spcPct val="0"/>
        </a:spcAft>
        <a:defRPr sz="3200" b="1">
          <a:solidFill>
            <a:srgbClr val="FF0000"/>
          </a:solidFill>
          <a:latin typeface="Arial" charset="0"/>
        </a:defRPr>
      </a:lvl8pPr>
      <a:lvl9pPr marL="1828800" algn="l" rtl="0" fontAlgn="base">
        <a:lnSpc>
          <a:spcPct val="85000"/>
        </a:lnSpc>
        <a:spcBef>
          <a:spcPct val="0"/>
        </a:spcBef>
        <a:spcAft>
          <a:spcPct val="0"/>
        </a:spcAft>
        <a:defRPr sz="3200" b="1">
          <a:solidFill>
            <a:srgbClr val="FF0000"/>
          </a:solidFill>
          <a:latin typeface="Arial" charset="0"/>
        </a:defRPr>
      </a:lvl9pPr>
    </p:titleStyle>
    <p:bodyStyle>
      <a:lvl1pPr marL="227013" indent="-227013" algn="l" rtl="0" eaLnBrk="0" fontAlgn="base" hangingPunct="0">
        <a:spcBef>
          <a:spcPts val="800"/>
        </a:spcBef>
        <a:spcAft>
          <a:spcPct val="0"/>
        </a:spcAft>
        <a:buChar char="•"/>
        <a:defRPr sz="2000">
          <a:solidFill>
            <a:schemeClr val="tx1"/>
          </a:solidFill>
          <a:latin typeface="+mn-lt"/>
          <a:ea typeface="+mn-ea"/>
          <a:cs typeface="+mn-cs"/>
        </a:defRPr>
      </a:lvl1pPr>
      <a:lvl2pPr marL="574675" indent="-233363" algn="l" rtl="0" eaLnBrk="0" fontAlgn="base" hangingPunct="0">
        <a:spcBef>
          <a:spcPct val="20000"/>
        </a:spcBef>
        <a:spcAft>
          <a:spcPct val="0"/>
        </a:spcAft>
        <a:buChar char="–"/>
        <a:defRPr>
          <a:solidFill>
            <a:schemeClr val="tx1"/>
          </a:solidFill>
          <a:latin typeface="+mn-lt"/>
        </a:defRPr>
      </a:lvl2pPr>
      <a:lvl3pPr marL="854075" indent="-165100" algn="l" rtl="0" eaLnBrk="0" fontAlgn="base" hangingPunct="0">
        <a:spcBef>
          <a:spcPct val="15000"/>
        </a:spcBef>
        <a:spcAft>
          <a:spcPct val="0"/>
        </a:spcAft>
        <a:buChar char="•"/>
        <a:defRPr>
          <a:solidFill>
            <a:schemeClr val="tx1"/>
          </a:solidFill>
          <a:latin typeface="+mn-lt"/>
        </a:defRPr>
      </a:lvl3pPr>
      <a:lvl4pPr marL="1201738" indent="-233363" algn="l" rtl="0" eaLnBrk="0" fontAlgn="base" hangingPunct="0">
        <a:spcBef>
          <a:spcPct val="5000"/>
        </a:spcBef>
        <a:spcAft>
          <a:spcPct val="0"/>
        </a:spcAft>
        <a:buChar char="–"/>
        <a:defRPr>
          <a:solidFill>
            <a:schemeClr val="tx1"/>
          </a:solidFill>
          <a:latin typeface="+mn-lt"/>
        </a:defRPr>
      </a:lvl4pPr>
      <a:lvl5pPr marL="1489075" indent="-173038" algn="l" rtl="0" eaLnBrk="0" fontAlgn="base" hangingPunct="0">
        <a:spcBef>
          <a:spcPct val="0"/>
        </a:spcBef>
        <a:spcAft>
          <a:spcPct val="0"/>
        </a:spcAft>
        <a:buChar char="»"/>
        <a:defRPr>
          <a:solidFill>
            <a:schemeClr val="tx1"/>
          </a:solidFill>
          <a:latin typeface="+mn-lt"/>
        </a:defRPr>
      </a:lvl5pPr>
      <a:lvl6pPr marL="1946275" indent="-173038" algn="l" rtl="0" fontAlgn="base">
        <a:spcBef>
          <a:spcPct val="0"/>
        </a:spcBef>
        <a:spcAft>
          <a:spcPct val="0"/>
        </a:spcAft>
        <a:buChar char="»"/>
        <a:defRPr sz="1600">
          <a:solidFill>
            <a:schemeClr val="tx1"/>
          </a:solidFill>
          <a:latin typeface="+mn-lt"/>
        </a:defRPr>
      </a:lvl6pPr>
      <a:lvl7pPr marL="2403475" indent="-173038" algn="l" rtl="0" fontAlgn="base">
        <a:spcBef>
          <a:spcPct val="0"/>
        </a:spcBef>
        <a:spcAft>
          <a:spcPct val="0"/>
        </a:spcAft>
        <a:buChar char="»"/>
        <a:defRPr sz="1600">
          <a:solidFill>
            <a:schemeClr val="tx1"/>
          </a:solidFill>
          <a:latin typeface="+mn-lt"/>
        </a:defRPr>
      </a:lvl7pPr>
      <a:lvl8pPr marL="2860675" indent="-173038" algn="l" rtl="0" fontAlgn="base">
        <a:spcBef>
          <a:spcPct val="0"/>
        </a:spcBef>
        <a:spcAft>
          <a:spcPct val="0"/>
        </a:spcAft>
        <a:buChar char="»"/>
        <a:defRPr sz="1600">
          <a:solidFill>
            <a:schemeClr val="tx1"/>
          </a:solidFill>
          <a:latin typeface="+mn-lt"/>
        </a:defRPr>
      </a:lvl8pPr>
      <a:lvl9pPr marL="3317875" indent="-173038" algn="l" rtl="0" fontAlgn="base">
        <a:spcBef>
          <a:spcPct val="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hwbom.itg.ti.com/ffwMenu/?appMenu=bom" TargetMode="External"/><Relationship Id="rId7" Type="http://schemas.openxmlformats.org/officeDocument/2006/relationships/hyperlink" Target="https://myportal.ti.com/portal/dt?lt=genr&amp;provider=TIPassLoginSingleContainer&amp;idType=uid&amp;j5=2&amp;j3=1&amp;goto=http://analogsw-wiki.design.ti.com:80/index.php/Style_Guide"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hyperlink" Target="https://sps16.itg.ti.com/sites/TSPARepository/default.aspx" TargetMode="External"/><Relationship Id="rId5" Type="http://schemas.openxmlformats.org/officeDocument/2006/relationships/hyperlink" Target="http://giant.sc.ti.com/SCQS/qssrep.nsf/active/024-018.pdf/$File/024-018.pdf?OpenElement" TargetMode="External"/><Relationship Id="rId4" Type="http://schemas.openxmlformats.org/officeDocument/2006/relationships/hyperlink" Target="https://sps16.itg.ti.com/sites/TIEVM/Process%20Support/Design_Release_Requirements/EVM_Hardware%20Design%20Review.docx"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giant.sc.ti.com/SCQS/qssrep.nsf/active/024-018.pdf/$File/024-018.pdf?OpenElement" TargetMode="External"/><Relationship Id="rId3" Type="http://schemas.openxmlformats.org/officeDocument/2006/relationships/hyperlink" Target="https://twiki.dal.design.ti.com/pub/ITS/DesignSystems/GalileoHelp/Training/Galileo-GPN-Device-Creation-for-EVMs.pptx" TargetMode="External"/><Relationship Id="rId7" Type="http://schemas.openxmlformats.org/officeDocument/2006/relationships/hyperlink" Target="https://sps16.itg.ti.com/sites/TIEVM/Process%20Support/Devel_and_Release_Aids/OTC_Calculator.xlsx" TargetMode="External"/><Relationship Id="rId2" Type="http://schemas.openxmlformats.org/officeDocument/2006/relationships/hyperlink" Target="https://sps05.itg.ti.com/sites/AEO/PO/analogevm/EVM%20Process%20Document%20Library/EVM%20Set-up%20and%20Release%20Support/MMRS%20Requests.pptx" TargetMode="External"/><Relationship Id="rId1" Type="http://schemas.openxmlformats.org/officeDocument/2006/relationships/slideLayout" Target="../slideLayouts/slideLayout6.xml"/><Relationship Id="rId6" Type="http://schemas.openxmlformats.org/officeDocument/2006/relationships/hyperlink" Target="http://reports.sc.ti.com/" TargetMode="External"/><Relationship Id="rId5" Type="http://schemas.openxmlformats.org/officeDocument/2006/relationships/hyperlink" Target="https://sps16.itg.ti.com/sites/TIEVM/SitePages/Home.aspx?RootFolder=/sites/TIEVM/SHIPFINFOR/EVM%20Inventory%20and%20Shipping%20Data&amp;FolderCTID=0x012000D4EAC1690249174CB4D53DEAC778C063&amp;View=%7b6C8E4355-FC3C-4F56-BD36-47B974295007%7d" TargetMode="External"/><Relationship Id="rId4" Type="http://schemas.openxmlformats.org/officeDocument/2006/relationships/hyperlink" Target="https://sps16.itg.ti.com/sites/TIEVM/Process%20Support/EVM%20Set-up%20and%20Release%20Support/Engineering%20MMRS%20%20for%20EVMs.-1.1.pptx"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hyperlink" Target="mailto:psat@list.ti.com"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28600" y="21771"/>
            <a:ext cx="8458200" cy="619125"/>
          </a:xfrm>
        </p:spPr>
        <p:txBody>
          <a:bodyPr/>
          <a:lstStyle/>
          <a:p>
            <a:pPr lvl="0" algn="ctr"/>
            <a:r>
              <a:rPr lang="en-US" dirty="0" smtClean="0"/>
              <a:t>BSR107 EVM Plan</a:t>
            </a:r>
            <a:endParaRPr lang="en-US" dirty="0"/>
          </a:p>
        </p:txBody>
      </p:sp>
      <p:sp>
        <p:nvSpPr>
          <p:cNvPr id="7" name="Content Placeholder 6"/>
          <p:cNvSpPr>
            <a:spLocks noGrp="1"/>
          </p:cNvSpPr>
          <p:nvPr>
            <p:ph idx="1"/>
          </p:nvPr>
        </p:nvSpPr>
        <p:spPr>
          <a:xfrm>
            <a:off x="381000" y="609599"/>
            <a:ext cx="8305800" cy="4419601"/>
          </a:xfrm>
        </p:spPr>
        <p:txBody>
          <a:bodyPr>
            <a:normAutofit fontScale="85000" lnSpcReduction="20000"/>
          </a:bodyPr>
          <a:lstStyle/>
          <a:p>
            <a:pPr lvl="0"/>
            <a:r>
              <a:rPr lang="en-US" sz="1800" dirty="0" smtClean="0"/>
              <a:t>Application Engineer / EVM Owner	</a:t>
            </a:r>
            <a:r>
              <a:rPr lang="en-US" sz="1800" u="sng" dirty="0" smtClean="0"/>
              <a:t>___Ethan Than_______</a:t>
            </a:r>
          </a:p>
          <a:p>
            <a:pPr lvl="0"/>
            <a:r>
              <a:rPr lang="en-US" sz="1800" dirty="0" smtClean="0"/>
              <a:t>Orderable Part Number		</a:t>
            </a:r>
            <a:r>
              <a:rPr lang="en-US" sz="1800" dirty="0"/>
              <a:t>_____</a:t>
            </a:r>
            <a:r>
              <a:rPr lang="en-US" sz="1800" u="sng" dirty="0" smtClean="0"/>
              <a:t>LM60440AQEVM_____</a:t>
            </a:r>
          </a:p>
          <a:p>
            <a:pPr lvl="1"/>
            <a:r>
              <a:rPr lang="en-US" sz="1600" dirty="0" smtClean="0"/>
              <a:t>Note: P/N must contain “EVM”, example ABC1234EVM-XXX, where XXX = assigned project number from PWRXXX.</a:t>
            </a:r>
          </a:p>
          <a:p>
            <a:pPr lvl="1"/>
            <a:r>
              <a:rPr lang="en-US" sz="1600" dirty="0" smtClean="0"/>
              <a:t>Set-up Reminders: MMRS/SAP, GTS (ECCN &amp; HTS), </a:t>
            </a:r>
            <a:br>
              <a:rPr lang="en-US" sz="1600" dirty="0" smtClean="0"/>
            </a:br>
            <a:r>
              <a:rPr lang="en-US" sz="1600" dirty="0" smtClean="0"/>
              <a:t>What-If Pricing – can be set up early along with IC</a:t>
            </a:r>
          </a:p>
          <a:p>
            <a:pPr lvl="0"/>
            <a:r>
              <a:rPr lang="en-US" sz="1800" dirty="0" smtClean="0"/>
              <a:t>RTM Build/Stocking Quantity		</a:t>
            </a:r>
            <a:r>
              <a:rPr lang="en-US" sz="1800" u="sng" dirty="0" smtClean="0"/>
              <a:t>____100____</a:t>
            </a:r>
          </a:p>
          <a:p>
            <a:pPr lvl="1"/>
            <a:r>
              <a:rPr lang="en-US" sz="1600" dirty="0" smtClean="0"/>
              <a:t>Enough to cover first 6 months of inventory</a:t>
            </a:r>
          </a:p>
          <a:p>
            <a:pPr lvl="0"/>
            <a:r>
              <a:rPr lang="en-US" sz="1800" dirty="0" smtClean="0"/>
              <a:t>Budget </a:t>
            </a:r>
            <a:r>
              <a:rPr lang="en-US" sz="1800" u="sng" dirty="0" smtClean="0"/>
              <a:t>__$10,000</a:t>
            </a:r>
            <a:r>
              <a:rPr lang="en-US" sz="1800" dirty="0" smtClean="0"/>
              <a:t>___ OTC</a:t>
            </a:r>
            <a:r>
              <a:rPr lang="en-US" sz="1800" u="sng" dirty="0" smtClean="0"/>
              <a:t>___$70___ </a:t>
            </a:r>
            <a:r>
              <a:rPr lang="en-US" sz="1800" dirty="0" smtClean="0"/>
              <a:t>TI-Store Price </a:t>
            </a:r>
            <a:r>
              <a:rPr lang="en-US" sz="1800" u="sng" dirty="0" smtClean="0"/>
              <a:t>__$50___</a:t>
            </a:r>
          </a:p>
          <a:p>
            <a:pPr lvl="0"/>
            <a:r>
              <a:rPr lang="en-US" sz="1800" dirty="0" smtClean="0"/>
              <a:t>Planned number of Revisions </a:t>
            </a:r>
            <a:r>
              <a:rPr lang="en-US" sz="1800" u="sng" dirty="0" smtClean="0"/>
              <a:t>_____1_____</a:t>
            </a:r>
          </a:p>
          <a:p>
            <a:pPr lvl="0"/>
            <a:r>
              <a:rPr lang="en-US" sz="1800" dirty="0" smtClean="0"/>
              <a:t>Description ___</a:t>
            </a:r>
            <a:r>
              <a:rPr lang="en-US" sz="1800" u="sng" dirty="0" smtClean="0"/>
              <a:t>This evaluation module is </a:t>
            </a:r>
            <a:r>
              <a:rPr lang="en-US" sz="1800" u="sng" dirty="0"/>
              <a:t>a fully assembled and tested circuit for evaluating </a:t>
            </a:r>
            <a:r>
              <a:rPr lang="en-US" sz="1800" u="sng"/>
              <a:t>the </a:t>
            </a:r>
            <a:r>
              <a:rPr lang="en-US" sz="1800" u="sng" smtClean="0"/>
              <a:t>LM60440-Q1 </a:t>
            </a:r>
            <a:r>
              <a:rPr lang="en-US" sz="1800" u="sng" dirty="0"/>
              <a:t>synchronous step-down converter. The EVM operates from an </a:t>
            </a:r>
            <a:r>
              <a:rPr lang="en-US" sz="1800" u="sng" dirty="0" smtClean="0"/>
              <a:t>3.6 </a:t>
            </a:r>
            <a:r>
              <a:rPr lang="en-US" sz="1800" u="sng" dirty="0"/>
              <a:t>V to 36V input and provides a </a:t>
            </a:r>
            <a:r>
              <a:rPr lang="en-US" sz="1800" u="sng" dirty="0" smtClean="0"/>
              <a:t>5.0V </a:t>
            </a:r>
            <a:r>
              <a:rPr lang="en-US" sz="1800" u="sng" dirty="0"/>
              <a:t>output at  </a:t>
            </a:r>
            <a:r>
              <a:rPr lang="en-US" sz="1800" u="sng" dirty="0" smtClean="0"/>
              <a:t>4.0 A</a:t>
            </a:r>
          </a:p>
          <a:p>
            <a:pPr lvl="0"/>
            <a:r>
              <a:rPr lang="en-US" sz="1800" dirty="0" smtClean="0"/>
              <a:t>What’s included in the Kit (If any) </a:t>
            </a:r>
            <a:r>
              <a:rPr lang="en-US" sz="1800" u="sng" dirty="0" smtClean="0"/>
              <a:t>_________Only EVM____________</a:t>
            </a:r>
          </a:p>
          <a:p>
            <a:pPr lvl="0"/>
            <a:r>
              <a:rPr lang="en-US" sz="1800" dirty="0" smtClean="0"/>
              <a:t>Compliance/Cert Requirements (If any) 	</a:t>
            </a:r>
            <a:r>
              <a:rPr lang="en-US" sz="1800" u="sng" dirty="0" smtClean="0"/>
              <a:t>____QSS024-018______</a:t>
            </a:r>
          </a:p>
          <a:p>
            <a:pPr lvl="0"/>
            <a:r>
              <a:rPr lang="en-US" sz="1800" dirty="0"/>
              <a:t>Target ECCN (Export Control Code</a:t>
            </a:r>
            <a:r>
              <a:rPr lang="en-US" sz="1800" dirty="0" smtClean="0"/>
              <a:t>) </a:t>
            </a:r>
            <a:r>
              <a:rPr lang="en-US" sz="1800" u="sng" dirty="0" smtClean="0"/>
              <a:t>___EAR99___</a:t>
            </a:r>
          </a:p>
          <a:p>
            <a:pPr lvl="0"/>
            <a:r>
              <a:rPr lang="en-US" sz="1800" dirty="0" smtClean="0"/>
              <a:t>Are there possible Safety concerns that will need additional </a:t>
            </a:r>
            <a:r>
              <a:rPr lang="en-US" sz="1800" dirty="0" err="1" smtClean="0"/>
              <a:t>review</a:t>
            </a:r>
            <a:r>
              <a:rPr lang="en-US" sz="1800" u="sng" dirty="0" err="1" smtClean="0"/>
              <a:t>____No</a:t>
            </a:r>
            <a:r>
              <a:rPr lang="en-US" sz="1800" u="sng" dirty="0" smtClean="0"/>
              <a:t>____</a:t>
            </a:r>
          </a:p>
          <a:p>
            <a:endParaRPr lang="en-US" dirty="0"/>
          </a:p>
        </p:txBody>
      </p:sp>
      <p:sp>
        <p:nvSpPr>
          <p:cNvPr id="4" name="Slide Number Placeholder 3"/>
          <p:cNvSpPr>
            <a:spLocks noGrp="1"/>
          </p:cNvSpPr>
          <p:nvPr>
            <p:ph type="sldNum" sz="quarter" idx="10"/>
          </p:nvPr>
        </p:nvSpPr>
        <p:spPr/>
        <p:txBody>
          <a:bodyPr/>
          <a:lstStyle/>
          <a:p>
            <a:fld id="{52788F98-D759-482A-88C4-4A1FF14F7ED5}" type="slidenum">
              <a:rPr lang="en-US" smtClean="0">
                <a:solidFill>
                  <a:srgbClr val="000000"/>
                </a:solidFill>
              </a:rPr>
              <a:pPr/>
              <a:t>1</a:t>
            </a:fld>
            <a:endParaRPr lang="en-US" dirty="0">
              <a:solidFill>
                <a:srgbClr val="000000"/>
              </a:solidFill>
            </a:endParaRPr>
          </a:p>
        </p:txBody>
      </p:sp>
      <p:sp>
        <p:nvSpPr>
          <p:cNvPr id="10" name="Footer Placeholder 3"/>
          <p:cNvSpPr txBox="1">
            <a:spLocks/>
          </p:cNvSpPr>
          <p:nvPr/>
        </p:nvSpPr>
        <p:spPr>
          <a:xfrm>
            <a:off x="2171700" y="6400800"/>
            <a:ext cx="4724400" cy="34925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smtClean="0">
                <a:solidFill>
                  <a:sysClr val="windowText" lastClr="000000">
                    <a:tint val="75000"/>
                  </a:sysClr>
                </a:solidFill>
                <a:latin typeface="Calibri"/>
              </a:rPr>
              <a:t>https://sps05.itg.ti.com/sites/AEO/PO/analogevm/default.aspx</a:t>
            </a:r>
            <a:endParaRPr lang="en-US" dirty="0">
              <a:solidFill>
                <a:sysClr val="windowText" lastClr="000000">
                  <a:tint val="75000"/>
                </a:sysClr>
              </a:solidFill>
              <a:latin typeface="Calibri"/>
            </a:endParaRPr>
          </a:p>
        </p:txBody>
      </p:sp>
      <p:graphicFrame>
        <p:nvGraphicFramePr>
          <p:cNvPr id="3" name="Table 2"/>
          <p:cNvGraphicFramePr>
            <a:graphicFrameLocks noGrp="1"/>
          </p:cNvGraphicFramePr>
          <p:nvPr>
            <p:extLst>
              <p:ext uri="{D42A27DB-BD31-4B8C-83A1-F6EECF244321}">
                <p14:modId xmlns:p14="http://schemas.microsoft.com/office/powerpoint/2010/main" val="512949250"/>
              </p:ext>
            </p:extLst>
          </p:nvPr>
        </p:nvGraphicFramePr>
        <p:xfrm>
          <a:off x="228600" y="4800600"/>
          <a:ext cx="8575084" cy="1519369"/>
        </p:xfrm>
        <a:graphic>
          <a:graphicData uri="http://schemas.openxmlformats.org/drawingml/2006/table">
            <a:tbl>
              <a:tblPr/>
              <a:tblGrid>
                <a:gridCol w="1851153">
                  <a:extLst>
                    <a:ext uri="{9D8B030D-6E8A-4147-A177-3AD203B41FA5}">
                      <a16:colId xmlns:a16="http://schemas.microsoft.com/office/drawing/2014/main" xmlns="" val="20000"/>
                    </a:ext>
                  </a:extLst>
                </a:gridCol>
                <a:gridCol w="887011">
                  <a:extLst>
                    <a:ext uri="{9D8B030D-6E8A-4147-A177-3AD203B41FA5}">
                      <a16:colId xmlns:a16="http://schemas.microsoft.com/office/drawing/2014/main" xmlns="" val="20001"/>
                    </a:ext>
                  </a:extLst>
                </a:gridCol>
                <a:gridCol w="5836920">
                  <a:extLst>
                    <a:ext uri="{9D8B030D-6E8A-4147-A177-3AD203B41FA5}">
                      <a16:colId xmlns:a16="http://schemas.microsoft.com/office/drawing/2014/main" xmlns="" val="20002"/>
                    </a:ext>
                  </a:extLst>
                </a:gridCol>
              </a:tblGrid>
              <a:tr h="146594">
                <a:tc>
                  <a:txBody>
                    <a:bodyPr/>
                    <a:lstStyle/>
                    <a:p>
                      <a:pPr algn="l" rtl="0" fontAlgn="ctr"/>
                      <a:r>
                        <a:rPr lang="en-US" sz="700" b="1" i="0" u="none" strike="noStrike" dirty="0">
                          <a:solidFill>
                            <a:srgbClr val="000000"/>
                          </a:solidFill>
                          <a:effectLst/>
                          <a:latin typeface="Arial"/>
                        </a:rPr>
                        <a:t>EVM Milestones</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700" b="1" i="0" u="none" strike="noStrike">
                          <a:solidFill>
                            <a:srgbClr val="000000"/>
                          </a:solidFill>
                          <a:effectLst/>
                          <a:latin typeface="Arial"/>
                        </a:rPr>
                        <a:t>Target Date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700" b="0" i="0" u="none" strike="noStrike">
                          <a:solidFill>
                            <a:srgbClr val="000000"/>
                          </a:solidFill>
                          <a:effectLst/>
                          <a:latin typeface="Arial"/>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xmlns="" val="10000"/>
                  </a:ext>
                </a:extLst>
              </a:tr>
              <a:tr h="146594">
                <a:tc>
                  <a:txBody>
                    <a:bodyPr/>
                    <a:lstStyle/>
                    <a:p>
                      <a:pPr algn="l" fontAlgn="b"/>
                      <a:r>
                        <a:rPr lang="en-US" sz="700" b="0" i="0" u="none" strike="noStrike" dirty="0">
                          <a:solidFill>
                            <a:srgbClr val="000000"/>
                          </a:solidFill>
                          <a:effectLst/>
                          <a:latin typeface="Arial"/>
                        </a:rPr>
                        <a:t>Design &amp; Schematic Review</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effectLst/>
                          <a:latin typeface="Arial"/>
                        </a:rPr>
                        <a:t>11/15/2020</a:t>
                      </a:r>
                      <a:endParaRPr lang="en-US" sz="1000" b="0" i="0" u="none" strike="noStrike" dirty="0">
                        <a:solidFill>
                          <a:srgbClr val="000000"/>
                        </a:solidFill>
                        <a:effectLst/>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dirty="0">
                          <a:solidFill>
                            <a:srgbClr val="0000FF"/>
                          </a:solidFill>
                          <a:effectLst/>
                          <a:latin typeface="Arial"/>
                          <a:hlinkClick r:id="rId3"/>
                        </a:rPr>
                        <a:t>Design and Schematic Review complete with BOM vetted using  </a:t>
                      </a:r>
                      <a:r>
                        <a:rPr lang="en-US" sz="700" b="0" i="0" u="sng" strike="noStrike" dirty="0">
                          <a:solidFill>
                            <a:srgbClr val="0000FF"/>
                          </a:solidFill>
                          <a:effectLst/>
                          <a:latin typeface="Arial"/>
                          <a:hlinkClick r:id="rId3"/>
                        </a:rPr>
                        <a:t>HW BOM Tool</a:t>
                      </a:r>
                      <a:endParaRPr lang="en-US" sz="700" b="0" i="0" u="sng" strike="noStrike" dirty="0">
                        <a:solidFill>
                          <a:srgbClr val="0000FF"/>
                        </a:solidFill>
                        <a:effectLst/>
                        <a:latin typeface="Arial"/>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146594">
                <a:tc>
                  <a:txBody>
                    <a:bodyPr/>
                    <a:lstStyle/>
                    <a:p>
                      <a:pPr algn="l" fontAlgn="b"/>
                      <a:r>
                        <a:rPr lang="en-US" sz="700" b="0" i="0" u="none" strike="noStrike" dirty="0">
                          <a:solidFill>
                            <a:srgbClr val="000000"/>
                          </a:solidFill>
                          <a:effectLst/>
                          <a:latin typeface="Arial"/>
                        </a:rPr>
                        <a:t>Layout Review</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effectLst/>
                          <a:latin typeface="Arial"/>
                        </a:rPr>
                        <a:t>11/15/2020</a:t>
                      </a:r>
                      <a:endParaRPr lang="en-US" sz="1000" b="0" i="0" u="none" strike="noStrike" dirty="0">
                        <a:solidFill>
                          <a:srgbClr val="000000"/>
                        </a:solidFill>
                        <a:effectLst/>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u="none" strike="noStrike" dirty="0" err="1" smtClean="0">
                          <a:solidFill>
                            <a:srgbClr val="444444"/>
                          </a:solidFill>
                          <a:effectLst/>
                          <a:latin typeface="Segoe UI Light"/>
                          <a:ea typeface="Calibri"/>
                          <a:cs typeface="Times New Roman"/>
                          <a:hlinkClick r:id="rId4"/>
                        </a:rPr>
                        <a:t>EVM_Hardware</a:t>
                      </a:r>
                      <a:r>
                        <a:rPr lang="en-US" sz="800" u="none" strike="noStrike" dirty="0" smtClean="0">
                          <a:solidFill>
                            <a:srgbClr val="444444"/>
                          </a:solidFill>
                          <a:effectLst/>
                          <a:latin typeface="Segoe UI Light"/>
                          <a:ea typeface="Calibri"/>
                          <a:cs typeface="Times New Roman"/>
                          <a:hlinkClick r:id="rId4"/>
                        </a:rPr>
                        <a:t> Design Review.docx</a:t>
                      </a:r>
                      <a:endParaRPr lang="en-US" sz="700" b="0" i="0" u="sng" strike="noStrike" dirty="0">
                        <a:solidFill>
                          <a:srgbClr val="0000FF"/>
                        </a:solidFill>
                        <a:effectLst/>
                        <a:latin typeface="Arial"/>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146594">
                <a:tc>
                  <a:txBody>
                    <a:bodyPr/>
                    <a:lstStyle/>
                    <a:p>
                      <a:pPr algn="l" fontAlgn="b"/>
                      <a:r>
                        <a:rPr lang="en-US" sz="700" b="0" i="0" u="none" strike="noStrike" dirty="0" smtClean="0">
                          <a:solidFill>
                            <a:srgbClr val="000000"/>
                          </a:solidFill>
                          <a:effectLst/>
                          <a:latin typeface="Arial"/>
                        </a:rPr>
                        <a:t>Compliance Review</a:t>
                      </a:r>
                      <a:endParaRPr lang="en-US" sz="700" b="0" i="0" u="none" strike="noStrike" dirty="0">
                        <a:solidFill>
                          <a:srgbClr val="000000"/>
                        </a:solidFill>
                        <a:effectLst/>
                        <a:latin typeface="Arial"/>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effectLst/>
                          <a:latin typeface="Arial"/>
                        </a:rPr>
                        <a:t>11/15/2020</a:t>
                      </a:r>
                      <a:endParaRPr lang="en-US" sz="1000" b="0" i="0" u="none" strike="noStrike" dirty="0">
                        <a:solidFill>
                          <a:srgbClr val="000000"/>
                        </a:solidFill>
                        <a:effectLst/>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dirty="0" smtClean="0">
                          <a:solidFill>
                            <a:srgbClr val="FF0000"/>
                          </a:solidFill>
                          <a:effectLst/>
                          <a:latin typeface="Arial"/>
                          <a:hlinkClick r:id="rId5"/>
                        </a:rPr>
                        <a:t>Compliances </a:t>
                      </a:r>
                      <a:r>
                        <a:rPr lang="en-US" sz="700" b="0" i="0" u="none" strike="noStrike" dirty="0">
                          <a:solidFill>
                            <a:srgbClr val="FF0000"/>
                          </a:solidFill>
                          <a:effectLst/>
                          <a:latin typeface="Arial"/>
                          <a:hlinkClick r:id="rId5"/>
                        </a:rPr>
                        <a:t>checked per </a:t>
                      </a:r>
                      <a:r>
                        <a:rPr lang="en-US" sz="700" b="0" i="0" u="sng" strike="noStrike" dirty="0">
                          <a:solidFill>
                            <a:srgbClr val="FF0000"/>
                          </a:solidFill>
                          <a:effectLst/>
                          <a:latin typeface="Arial"/>
                          <a:hlinkClick r:id="rId5"/>
                        </a:rPr>
                        <a:t>QSS024-018</a:t>
                      </a:r>
                      <a:endParaRPr lang="en-US" sz="700" b="0" i="0" u="sng" strike="noStrike" dirty="0">
                        <a:solidFill>
                          <a:srgbClr val="FF0000"/>
                        </a:solidFill>
                        <a:effectLst/>
                        <a:latin typeface="Arial"/>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146594">
                <a:tc>
                  <a:txBody>
                    <a:bodyPr/>
                    <a:lstStyle/>
                    <a:p>
                      <a:pPr algn="l" fontAlgn="b"/>
                      <a:r>
                        <a:rPr lang="en-US" sz="700" b="0" i="0" u="none" strike="noStrike">
                          <a:solidFill>
                            <a:srgbClr val="000000"/>
                          </a:solidFill>
                          <a:effectLst/>
                          <a:latin typeface="Arial"/>
                        </a:rPr>
                        <a:t>Test/Evaluation Procedure Review</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effectLst/>
                          <a:latin typeface="Arial"/>
                        </a:rPr>
                        <a:t>11/15/2020</a:t>
                      </a:r>
                      <a:endParaRPr lang="en-US" sz="1000" b="0" i="0" u="none" strike="noStrike" dirty="0">
                        <a:solidFill>
                          <a:srgbClr val="000000"/>
                        </a:solidFill>
                        <a:effectLst/>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Arial"/>
                        </a:rPr>
                        <a:t>Review Test/Evaluation Procedure, Users Guide, Data Sheet and Release Checklist</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146594">
                <a:tc>
                  <a:txBody>
                    <a:bodyPr/>
                    <a:lstStyle/>
                    <a:p>
                      <a:pPr algn="l" fontAlgn="b"/>
                      <a:r>
                        <a:rPr lang="en-US" sz="700" b="0" i="0" u="none" strike="noStrike" dirty="0">
                          <a:solidFill>
                            <a:srgbClr val="000000"/>
                          </a:solidFill>
                          <a:effectLst/>
                          <a:latin typeface="Arial"/>
                        </a:rPr>
                        <a:t>IC Prototype Delivery</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N/A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dirty="0">
                          <a:solidFill>
                            <a:srgbClr val="000000"/>
                          </a:solidFill>
                          <a:effectLst/>
                          <a:latin typeface="Arial"/>
                        </a:rPr>
                        <a:t>Prototypes delivered to support EVM evaluation/testing</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146594">
                <a:tc>
                  <a:txBody>
                    <a:bodyPr/>
                    <a:lstStyle/>
                    <a:p>
                      <a:pPr algn="l" fontAlgn="b"/>
                      <a:r>
                        <a:rPr lang="en-US" sz="700" b="0" i="0" u="none" strike="noStrike" dirty="0">
                          <a:solidFill>
                            <a:srgbClr val="000000"/>
                          </a:solidFill>
                          <a:effectLst/>
                          <a:latin typeface="Arial"/>
                        </a:rPr>
                        <a:t>EVM Service Review</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effectLst/>
                          <a:latin typeface="Arial"/>
                        </a:rPr>
                        <a:t>12/09/2019</a:t>
                      </a:r>
                      <a:endParaRPr lang="en-US" sz="1000" b="0" i="0" u="none" strike="noStrike" dirty="0">
                        <a:solidFill>
                          <a:srgbClr val="000000"/>
                        </a:solidFill>
                        <a:effectLst/>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dirty="0">
                          <a:solidFill>
                            <a:srgbClr val="000000"/>
                          </a:solidFill>
                          <a:effectLst/>
                          <a:latin typeface="Arial"/>
                        </a:rPr>
                        <a:t>Production Readiness Review w/EVM Operations Team  (held 6-8wks prior to IC RTM w/3 days meeting notice to all participants)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146594">
                <a:tc>
                  <a:txBody>
                    <a:bodyPr/>
                    <a:lstStyle/>
                    <a:p>
                      <a:pPr algn="l" fontAlgn="b"/>
                      <a:r>
                        <a:rPr lang="en-US" sz="700" b="0" i="0" u="none" strike="noStrike" dirty="0">
                          <a:solidFill>
                            <a:srgbClr val="000000"/>
                          </a:solidFill>
                          <a:effectLst/>
                          <a:latin typeface="Arial"/>
                        </a:rPr>
                        <a:t>Firmware / GUI Review</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N/A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700" b="0" i="0" u="sng" strike="noStrike" dirty="0" smtClean="0">
                          <a:solidFill>
                            <a:srgbClr val="0000FF"/>
                          </a:solidFill>
                          <a:effectLst/>
                          <a:latin typeface="Arial"/>
                          <a:hlinkClick r:id="rId6"/>
                        </a:rPr>
                        <a:t>SRAS</a:t>
                      </a:r>
                      <a:r>
                        <a:rPr lang="en-US" sz="700" b="0" i="0" u="none" strike="noStrike" dirty="0" smtClean="0">
                          <a:solidFill>
                            <a:srgbClr val="0000FF"/>
                          </a:solidFill>
                          <a:effectLst/>
                          <a:latin typeface="Arial"/>
                        </a:rPr>
                        <a:t>       </a:t>
                      </a:r>
                      <a:r>
                        <a:rPr lang="en-US" sz="700" b="0" i="0" u="sng" strike="noStrike" dirty="0" smtClean="0">
                          <a:solidFill>
                            <a:srgbClr val="0000FF"/>
                          </a:solidFill>
                          <a:effectLst/>
                          <a:latin typeface="+mn-lt"/>
                          <a:hlinkClick r:id="rId7"/>
                        </a:rPr>
                        <a:t>GUI</a:t>
                      </a:r>
                      <a:endParaRPr lang="en-US" sz="700" b="0" i="0" u="sng" strike="noStrike" dirty="0" smtClean="0">
                        <a:solidFill>
                          <a:srgbClr val="0000FF"/>
                        </a:solidFill>
                        <a:effectLst/>
                        <a:latin typeface="+mn-lt"/>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146594">
                <a:tc>
                  <a:txBody>
                    <a:bodyPr/>
                    <a:lstStyle/>
                    <a:p>
                      <a:pPr algn="l" fontAlgn="b"/>
                      <a:r>
                        <a:rPr lang="en-US" sz="700" b="0" i="0" u="none" strike="noStrike">
                          <a:solidFill>
                            <a:srgbClr val="000000"/>
                          </a:solidFill>
                          <a:effectLst/>
                          <a:latin typeface="Arial"/>
                        </a:rPr>
                        <a:t>IC Final Delivery for Build</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effectLst/>
                          <a:latin typeface="Arial"/>
                        </a:rPr>
                        <a:t>11/1/2019</a:t>
                      </a:r>
                      <a:endParaRPr lang="en-US" sz="1000" b="0" i="0" u="none" strike="noStrike" dirty="0">
                        <a:solidFill>
                          <a:srgbClr val="000000"/>
                        </a:solidFill>
                        <a:effectLst/>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dirty="0">
                          <a:solidFill>
                            <a:srgbClr val="000000"/>
                          </a:solidFill>
                          <a:effectLst/>
                          <a:latin typeface="Arial"/>
                        </a:rPr>
                        <a:t>4-5 </a:t>
                      </a:r>
                      <a:r>
                        <a:rPr lang="en-US" sz="700" b="0" i="0" u="none" strike="noStrike" dirty="0" err="1">
                          <a:solidFill>
                            <a:srgbClr val="000000"/>
                          </a:solidFill>
                          <a:effectLst/>
                          <a:latin typeface="Arial"/>
                        </a:rPr>
                        <a:t>wks</a:t>
                      </a:r>
                      <a:r>
                        <a:rPr lang="en-US" sz="700" b="0" i="0" u="none" strike="noStrike" dirty="0">
                          <a:solidFill>
                            <a:srgbClr val="000000"/>
                          </a:solidFill>
                          <a:effectLst/>
                          <a:latin typeface="Arial"/>
                        </a:rPr>
                        <a:t> prior to EVM RTM</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153575">
                <a:tc>
                  <a:txBody>
                    <a:bodyPr/>
                    <a:lstStyle/>
                    <a:p>
                      <a:pPr algn="l" fontAlgn="b"/>
                      <a:r>
                        <a:rPr lang="en-US" sz="700" b="0" i="0" u="none" strike="noStrike" dirty="0">
                          <a:solidFill>
                            <a:srgbClr val="000000"/>
                          </a:solidFill>
                          <a:effectLst/>
                          <a:latin typeface="Arial"/>
                        </a:rPr>
                        <a:t>EVM RTM</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effectLst/>
                          <a:latin typeface="Arial"/>
                        </a:rPr>
                        <a:t>02/01/2020</a:t>
                      </a:r>
                      <a:endParaRPr lang="en-US" sz="1000" b="0" i="0" u="none" strike="noStrike" dirty="0">
                        <a:solidFill>
                          <a:srgbClr val="000000"/>
                        </a:solidFill>
                        <a:effectLst/>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dirty="0">
                          <a:solidFill>
                            <a:srgbClr val="000000"/>
                          </a:solidFill>
                          <a:effectLst/>
                          <a:latin typeface="Arial"/>
                        </a:rPr>
                        <a:t>EVM released and orderable with Users Guide and Datasheet in Preview</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9"/>
                  </a:ext>
                </a:extLst>
              </a:tr>
            </a:tbl>
          </a:graphicData>
        </a:graphic>
      </p:graphicFrame>
    </p:spTree>
    <p:extLst>
      <p:ext uri="{BB962C8B-B14F-4D97-AF65-F5344CB8AC3E}">
        <p14:creationId xmlns:p14="http://schemas.microsoft.com/office/powerpoint/2010/main" val="8688816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5"/>
          <p:cNvSpPr>
            <a:spLocks noGrp="1"/>
          </p:cNvSpPr>
          <p:nvPr>
            <p:ph type="title"/>
          </p:nvPr>
        </p:nvSpPr>
        <p:spPr>
          <a:xfrm>
            <a:off x="228600" y="21771"/>
            <a:ext cx="8458200" cy="619125"/>
          </a:xfrm>
        </p:spPr>
        <p:txBody>
          <a:bodyPr/>
          <a:lstStyle/>
          <a:p>
            <a:pPr lvl="0" algn="ctr"/>
            <a:r>
              <a:rPr lang="en-US" dirty="0" smtClean="0"/>
              <a:t>EVM Definitions and Helpful Links</a:t>
            </a:r>
            <a:endParaRPr lang="en-US" dirty="0"/>
          </a:p>
        </p:txBody>
      </p:sp>
      <p:sp>
        <p:nvSpPr>
          <p:cNvPr id="7" name="Content Placeholder 6"/>
          <p:cNvSpPr>
            <a:spLocks noGrp="1"/>
          </p:cNvSpPr>
          <p:nvPr>
            <p:ph idx="1"/>
          </p:nvPr>
        </p:nvSpPr>
        <p:spPr>
          <a:xfrm>
            <a:off x="381000" y="533401"/>
            <a:ext cx="8001000" cy="4419600"/>
          </a:xfrm>
        </p:spPr>
        <p:txBody>
          <a:bodyPr>
            <a:normAutofit/>
          </a:bodyPr>
          <a:lstStyle/>
          <a:p>
            <a:pPr lvl="0"/>
            <a:endParaRPr lang="en-US" sz="1800" dirty="0" smtClean="0">
              <a:hlinkClick r:id="rId2"/>
            </a:endParaRPr>
          </a:p>
          <a:p>
            <a:r>
              <a:rPr lang="en-US" sz="1800" u="sng" dirty="0">
                <a:hlinkClick r:id="rId3"/>
              </a:rPr>
              <a:t>GPN/OPN</a:t>
            </a:r>
            <a:endParaRPr lang="en-US" sz="1800" dirty="0"/>
          </a:p>
          <a:p>
            <a:pPr lvl="0"/>
            <a:r>
              <a:rPr lang="en-US" sz="1800" dirty="0" smtClean="0">
                <a:hlinkClick r:id="rId4"/>
              </a:rPr>
              <a:t>MMRS Instructions </a:t>
            </a:r>
            <a:endParaRPr lang="en-US" sz="1800" dirty="0" smtClean="0"/>
          </a:p>
          <a:p>
            <a:pPr lvl="0"/>
            <a:r>
              <a:rPr lang="en-US" sz="1800" dirty="0" smtClean="0"/>
              <a:t>RTM Stocking Quantity </a:t>
            </a:r>
            <a:r>
              <a:rPr lang="en-US" sz="1800" dirty="0"/>
              <a:t>= For </a:t>
            </a:r>
            <a:r>
              <a:rPr lang="en-US" sz="1800" dirty="0" smtClean="0"/>
              <a:t>Reference; </a:t>
            </a:r>
            <a:r>
              <a:rPr lang="en-US" sz="1800" dirty="0"/>
              <a:t>Run rate of existing </a:t>
            </a:r>
            <a:r>
              <a:rPr lang="en-US" sz="1800" dirty="0" smtClean="0"/>
              <a:t>EVMs  </a:t>
            </a:r>
            <a:r>
              <a:rPr lang="en-US" sz="1800" dirty="0" smtClean="0">
                <a:hlinkClick r:id="rId5"/>
              </a:rPr>
              <a:t>Historical EVM Shipping Data</a:t>
            </a:r>
            <a:r>
              <a:rPr lang="en-US" sz="1800" dirty="0" smtClean="0"/>
              <a:t>, or </a:t>
            </a:r>
            <a:r>
              <a:rPr lang="en-US" sz="1800" dirty="0" smtClean="0">
                <a:hlinkClick r:id="rId6"/>
              </a:rPr>
              <a:t>BIP</a:t>
            </a:r>
            <a:r>
              <a:rPr lang="en-US" sz="1800" dirty="0" smtClean="0"/>
              <a:t>.</a:t>
            </a:r>
            <a:endParaRPr lang="en-US" sz="1800" dirty="0"/>
          </a:p>
          <a:p>
            <a:pPr lvl="0"/>
            <a:r>
              <a:rPr lang="en-US" sz="1800" dirty="0"/>
              <a:t>OTC </a:t>
            </a:r>
            <a:r>
              <a:rPr lang="en-US" sz="1800" dirty="0" smtClean="0"/>
              <a:t>= Use </a:t>
            </a:r>
            <a:r>
              <a:rPr lang="en-US" sz="1800" dirty="0">
                <a:hlinkClick r:id="rId7"/>
              </a:rPr>
              <a:t>OTC Calculator</a:t>
            </a:r>
            <a:endParaRPr lang="en-US" sz="1800" dirty="0"/>
          </a:p>
          <a:p>
            <a:pPr lvl="0"/>
            <a:r>
              <a:rPr lang="en-US" sz="1800" dirty="0" smtClean="0"/>
              <a:t>What’s included in the Kit (If any) </a:t>
            </a:r>
            <a:r>
              <a:rPr lang="en-US" sz="1800" dirty="0"/>
              <a:t>= Any add on boards, materials, equipment, supplies, etc. to be included in the Kit Box to </a:t>
            </a:r>
            <a:r>
              <a:rPr lang="en-US" sz="1800" dirty="0" smtClean="0"/>
              <a:t>support </a:t>
            </a:r>
            <a:r>
              <a:rPr lang="en-US" sz="1800" dirty="0"/>
              <a:t>the customers use and understanding of the EVM</a:t>
            </a:r>
            <a:r>
              <a:rPr lang="en-US" sz="1800" dirty="0" smtClean="0"/>
              <a:t>.</a:t>
            </a:r>
          </a:p>
          <a:p>
            <a:pPr lvl="0"/>
            <a:r>
              <a:rPr lang="en-US" sz="1800" dirty="0" smtClean="0"/>
              <a:t>Compliance/Cert Requirements (If any) = </a:t>
            </a:r>
            <a:r>
              <a:rPr lang="en-US" sz="1800" dirty="0"/>
              <a:t>Compliance Spec </a:t>
            </a:r>
            <a:r>
              <a:rPr lang="en-US" sz="1800" dirty="0" smtClean="0">
                <a:hlinkClick r:id="rId8"/>
              </a:rPr>
              <a:t>QSS024-018</a:t>
            </a:r>
            <a:endParaRPr lang="en-US" sz="1800" dirty="0" smtClean="0"/>
          </a:p>
          <a:p>
            <a:endParaRPr lang="en-US" dirty="0"/>
          </a:p>
        </p:txBody>
      </p:sp>
      <p:sp>
        <p:nvSpPr>
          <p:cNvPr id="4" name="Slide Number Placeholder 3"/>
          <p:cNvSpPr>
            <a:spLocks noGrp="1"/>
          </p:cNvSpPr>
          <p:nvPr>
            <p:ph type="sldNum" sz="quarter" idx="10"/>
          </p:nvPr>
        </p:nvSpPr>
        <p:spPr/>
        <p:txBody>
          <a:bodyPr/>
          <a:lstStyle/>
          <a:p>
            <a:fld id="{52788F98-D759-482A-88C4-4A1FF14F7ED5}" type="slidenum">
              <a:rPr lang="en-US" smtClean="0">
                <a:solidFill>
                  <a:srgbClr val="000000"/>
                </a:solidFill>
              </a:rPr>
              <a:pPr/>
              <a:t>2</a:t>
            </a:fld>
            <a:endParaRPr lang="en-US" dirty="0">
              <a:solidFill>
                <a:srgbClr val="000000"/>
              </a:solidFill>
            </a:endParaRPr>
          </a:p>
        </p:txBody>
      </p:sp>
      <p:sp>
        <p:nvSpPr>
          <p:cNvPr id="10" name="Footer Placeholder 3"/>
          <p:cNvSpPr txBox="1">
            <a:spLocks/>
          </p:cNvSpPr>
          <p:nvPr/>
        </p:nvSpPr>
        <p:spPr>
          <a:xfrm>
            <a:off x="2019300" y="6400800"/>
            <a:ext cx="4724400" cy="34925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smtClean="0">
                <a:solidFill>
                  <a:sysClr val="windowText" lastClr="000000">
                    <a:tint val="75000"/>
                  </a:sysClr>
                </a:solidFill>
                <a:latin typeface="Calibri"/>
              </a:rPr>
              <a:t>https://sps05.itg.ti.com/sites/AEO/PO/analogevm/default.aspx</a:t>
            </a:r>
            <a:endParaRPr lang="en-US" dirty="0">
              <a:solidFill>
                <a:sysClr val="windowText" lastClr="000000">
                  <a:tint val="75000"/>
                </a:sysClr>
              </a:solidFill>
              <a:latin typeface="Calibri"/>
            </a:endParaRPr>
          </a:p>
        </p:txBody>
      </p:sp>
    </p:spTree>
    <p:extLst>
      <p:ext uri="{BB962C8B-B14F-4D97-AF65-F5344CB8AC3E}">
        <p14:creationId xmlns:p14="http://schemas.microsoft.com/office/powerpoint/2010/main" val="308223118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Is EVM Required?</a:t>
            </a:r>
            <a:endParaRPr lang="en-US" dirty="0"/>
          </a:p>
        </p:txBody>
      </p:sp>
      <p:sp>
        <p:nvSpPr>
          <p:cNvPr id="3" name="Content Placeholder 2"/>
          <p:cNvSpPr>
            <a:spLocks noGrp="1"/>
          </p:cNvSpPr>
          <p:nvPr>
            <p:ph idx="1"/>
          </p:nvPr>
        </p:nvSpPr>
        <p:spPr>
          <a:xfrm>
            <a:off x="304800" y="838200"/>
            <a:ext cx="8467725" cy="4945932"/>
          </a:xfrm>
        </p:spPr>
        <p:txBody>
          <a:bodyPr/>
          <a:lstStyle/>
          <a:p>
            <a:pPr marL="0" lvl="0" indent="0">
              <a:buNone/>
            </a:pPr>
            <a:r>
              <a:rPr lang="en-US" sz="1400" dirty="0"/>
              <a:t>An EVM is required at IC RTM if it’s decided at PPR (Project Planning Review) that an EVM is needed for the IC to be successful. Not all catalog ICs (or technologies, e.g. MOSFET) need an EVM. 			</a:t>
            </a:r>
          </a:p>
          <a:p>
            <a:pPr marL="0" lvl="0" indent="0">
              <a:buNone/>
            </a:pPr>
            <a:r>
              <a:rPr lang="en-US" sz="1400" dirty="0"/>
              <a:t>•Step 1: Decide at PPR if an EVM is required. If yes, add to the IC project plan with appropriate budget, steps, milestones, deliverables, owner, etc.							</a:t>
            </a:r>
            <a:r>
              <a:rPr lang="en-US" sz="1400" dirty="0" smtClean="0"/>
              <a:t>Do </a:t>
            </a:r>
            <a:r>
              <a:rPr lang="en-US" sz="1400" dirty="0"/>
              <a:t>you even need an EVM, or would a paper reference design (TI Designs) be enough?											</a:t>
            </a:r>
            <a:r>
              <a:rPr lang="en-US" sz="1400" dirty="0" smtClean="0"/>
              <a:t>–</a:t>
            </a:r>
            <a:r>
              <a:rPr lang="en-US" sz="1400" dirty="0"/>
              <a:t>What does the EVM demonstrate							</a:t>
            </a:r>
            <a:r>
              <a:rPr lang="en-US" sz="1400" dirty="0" smtClean="0"/>
              <a:t>–</a:t>
            </a:r>
            <a:r>
              <a:rPr lang="en-US" sz="1400" dirty="0"/>
              <a:t>Is the EVM key to the customer’s decision						</a:t>
            </a:r>
            <a:r>
              <a:rPr lang="en-US" sz="1400" dirty="0" smtClean="0"/>
              <a:t>–</a:t>
            </a:r>
            <a:r>
              <a:rPr lang="en-US" sz="1400" dirty="0"/>
              <a:t>How many customers are there							</a:t>
            </a:r>
            <a:r>
              <a:rPr lang="en-US" sz="1400" dirty="0" smtClean="0"/>
              <a:t>–Is there an </a:t>
            </a:r>
            <a:r>
              <a:rPr lang="en-US" sz="1400" dirty="0"/>
              <a:t>existing EVM that is a good enough reference (Example: IC is a spin)	</a:t>
            </a:r>
          </a:p>
          <a:p>
            <a:pPr marL="0" lvl="0" indent="0">
              <a:buNone/>
            </a:pPr>
            <a:r>
              <a:rPr lang="en-US" sz="1400" dirty="0"/>
              <a:t>–Note: If the EVM is not available at IC RTM, a waiver will be required by the SBE/BU managers to release the IC (work with Launch Marketing on waiver). 				</a:t>
            </a:r>
            <a:endParaRPr lang="en-US" sz="1400" dirty="0" smtClean="0"/>
          </a:p>
          <a:p>
            <a:pPr marL="0" lvl="0" indent="0">
              <a:buNone/>
            </a:pPr>
            <a:r>
              <a:rPr lang="en-US" sz="1400" dirty="0" smtClean="0"/>
              <a:t>–</a:t>
            </a:r>
            <a:r>
              <a:rPr lang="en-US" sz="1400" dirty="0"/>
              <a:t>If an existing EVM is re-used for new ICs within a family/portfolio, a waiver is not required.										</a:t>
            </a:r>
          </a:p>
          <a:p>
            <a:pPr marL="0" lvl="0" indent="0">
              <a:buNone/>
            </a:pPr>
            <a:r>
              <a:rPr lang="en-US" sz="1400" dirty="0"/>
              <a:t>•Step 2: If decided at PPR that no EVM is required, no waiver is required at IC RTM and the issue should be closed.									</a:t>
            </a:r>
          </a:p>
          <a:p>
            <a:pPr marL="0" lvl="0" indent="0">
              <a:buNone/>
            </a:pPr>
            <a:r>
              <a:rPr lang="en-US" sz="1400" dirty="0"/>
              <a:t>–Note: Reason/justification for no EVM should be documented in Project Plan, whether it be reference design, re-use, etc.									</a:t>
            </a:r>
          </a:p>
          <a:p>
            <a:pPr marL="0" lvl="0" indent="0">
              <a:buNone/>
            </a:pPr>
            <a:r>
              <a:rPr lang="en-US" sz="1400" dirty="0"/>
              <a:t>Brett Schroer							</a:t>
            </a:r>
            <a:endParaRPr lang="en-US" sz="1400" dirty="0" smtClean="0"/>
          </a:p>
          <a:p>
            <a:pPr marL="0" lvl="0" indent="0">
              <a:buNone/>
            </a:pPr>
            <a:r>
              <a:rPr lang="en-US" sz="1400" dirty="0" smtClean="0"/>
              <a:t>Jonathan </a:t>
            </a:r>
            <a:r>
              <a:rPr lang="en-US" sz="1400" dirty="0"/>
              <a:t>Bearfield															</a:t>
            </a:r>
          </a:p>
          <a:p>
            <a:pPr marL="0" indent="0">
              <a:buNone/>
            </a:pPr>
            <a:endParaRPr lang="en-US" dirty="0"/>
          </a:p>
        </p:txBody>
      </p:sp>
      <p:sp>
        <p:nvSpPr>
          <p:cNvPr id="4" name="Slide Number Placeholder 3"/>
          <p:cNvSpPr>
            <a:spLocks noGrp="1"/>
          </p:cNvSpPr>
          <p:nvPr>
            <p:ph type="sldNum" sz="quarter" idx="10"/>
          </p:nvPr>
        </p:nvSpPr>
        <p:spPr/>
        <p:txBody>
          <a:bodyPr/>
          <a:lstStyle/>
          <a:p>
            <a:fld id="{3B20521C-F793-4067-BB07-C7AF74E21EF3}" type="slidenum">
              <a:rPr lang="en-US" smtClean="0">
                <a:solidFill>
                  <a:srgbClr val="000000"/>
                </a:solidFill>
              </a:rPr>
              <a:pPr/>
              <a:t>3</a:t>
            </a:fld>
            <a:endParaRPr lang="en-US">
              <a:solidFill>
                <a:srgbClr val="000000"/>
              </a:solidFill>
            </a:endParaRPr>
          </a:p>
        </p:txBody>
      </p:sp>
    </p:spTree>
    <p:extLst>
      <p:ext uri="{BB962C8B-B14F-4D97-AF65-F5344CB8AC3E}">
        <p14:creationId xmlns:p14="http://schemas.microsoft.com/office/powerpoint/2010/main" val="420251668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Is There A Safety Concern?</a:t>
            </a:r>
            <a:endParaRPr lang="en-US" dirty="0"/>
          </a:p>
        </p:txBody>
      </p:sp>
      <p:sp>
        <p:nvSpPr>
          <p:cNvPr id="3" name="Content Placeholder 2"/>
          <p:cNvSpPr>
            <a:spLocks noGrp="1"/>
          </p:cNvSpPr>
          <p:nvPr>
            <p:ph idx="1"/>
          </p:nvPr>
        </p:nvSpPr>
        <p:spPr>
          <a:xfrm>
            <a:off x="304800" y="838200"/>
            <a:ext cx="8467725" cy="4945932"/>
          </a:xfrm>
        </p:spPr>
        <p:txBody>
          <a:bodyPr/>
          <a:lstStyle/>
          <a:p>
            <a:pPr marL="0" lvl="0" indent="0">
              <a:buNone/>
            </a:pPr>
            <a:r>
              <a:rPr lang="en-US" sz="1400" dirty="0"/>
              <a:t>Comprehensive Product Safety measures apply to all TI products, including hardware, software, TI EVMs and products built by others on TI’s behalf, and TI services. </a:t>
            </a:r>
            <a:r>
              <a:rPr lang="en-US" sz="1400" dirty="0" smtClean="0"/>
              <a:t>These products should be reviewed for possible safety risks including, but not limited to, electrical shock, fire, mechanical, similar hazards or helping customers mitigate functional safety related risks in their end application.</a:t>
            </a:r>
          </a:p>
          <a:p>
            <a:pPr>
              <a:spcBef>
                <a:spcPts val="1200"/>
              </a:spcBef>
            </a:pPr>
            <a:r>
              <a:rPr lang="en-US" sz="1400" b="1" dirty="0" smtClean="0"/>
              <a:t>Assessment Questions </a:t>
            </a:r>
            <a:r>
              <a:rPr lang="en-US" sz="1400" dirty="0" smtClean="0"/>
              <a:t>– If the answer is yes to any of the questions below – or if you are unsure of the answer – contact the PSAT for additional review (</a:t>
            </a:r>
            <a:r>
              <a:rPr lang="en-US" sz="1400" dirty="0" smtClean="0">
                <a:hlinkClick r:id="rId2"/>
              </a:rPr>
              <a:t>psat@list.ti.com</a:t>
            </a:r>
            <a:r>
              <a:rPr lang="en-US" sz="1400" dirty="0" smtClean="0"/>
              <a:t>).</a:t>
            </a:r>
          </a:p>
          <a:p>
            <a:endParaRPr lang="en-US" sz="1400" dirty="0" smtClean="0"/>
          </a:p>
          <a:p>
            <a:pPr lvl="1">
              <a:spcBef>
                <a:spcPts val="600"/>
              </a:spcBef>
            </a:pPr>
            <a:r>
              <a:rPr lang="en-US" sz="1400" b="1" dirty="0" smtClean="0"/>
              <a:t>Will </a:t>
            </a:r>
            <a:r>
              <a:rPr lang="en-US" sz="1400" b="1" dirty="0"/>
              <a:t>the EVM demonstrate functionality for use in a medical life critical application?</a:t>
            </a:r>
          </a:p>
          <a:p>
            <a:pPr lvl="1">
              <a:spcBef>
                <a:spcPts val="600"/>
              </a:spcBef>
            </a:pPr>
            <a:r>
              <a:rPr lang="en-US" sz="1400" b="1" dirty="0" smtClean="0"/>
              <a:t>Will </a:t>
            </a:r>
            <a:r>
              <a:rPr lang="en-US" sz="1400" b="1" dirty="0"/>
              <a:t>the EVM “mimic” the functionality or appearance of a customer end product safety system or subsystem such as an airbag system, braking system, heart rate monitor, etc.?</a:t>
            </a:r>
          </a:p>
          <a:p>
            <a:pPr lvl="1">
              <a:spcBef>
                <a:spcPts val="600"/>
              </a:spcBef>
            </a:pPr>
            <a:r>
              <a:rPr lang="en-US" sz="1400" b="1" dirty="0" smtClean="0"/>
              <a:t>Will  </a:t>
            </a:r>
            <a:r>
              <a:rPr lang="en-US" sz="1400" b="1" dirty="0"/>
              <a:t>the EVM </a:t>
            </a:r>
            <a:r>
              <a:rPr lang="en-US" sz="1400" b="1" dirty="0" smtClean="0"/>
              <a:t>demonstrate </a:t>
            </a:r>
            <a:r>
              <a:rPr lang="en-US" sz="1400" b="1" dirty="0"/>
              <a:t>semiconductor functionality that TI expects the customer to use to mitigate or avoid safety-related risks?</a:t>
            </a:r>
          </a:p>
          <a:p>
            <a:pPr lvl="1">
              <a:spcBef>
                <a:spcPts val="600"/>
              </a:spcBef>
            </a:pPr>
            <a:r>
              <a:rPr lang="en-US" sz="1400" b="1" dirty="0" smtClean="0"/>
              <a:t>Will  </a:t>
            </a:r>
            <a:r>
              <a:rPr lang="en-US" sz="1400" b="1" dirty="0"/>
              <a:t>the accompanying EVM documentation describe semiconductor  functionality that TI expects the customer to use to mitigate or avoid safety-related risks?</a:t>
            </a:r>
          </a:p>
          <a:p>
            <a:pPr lvl="1">
              <a:spcBef>
                <a:spcPts val="600"/>
              </a:spcBef>
            </a:pPr>
            <a:r>
              <a:rPr lang="en-US" sz="1400" b="1" dirty="0" smtClean="0"/>
              <a:t>Are there any concerns or expected exemptions to the QSS 024-018 compliance checklist?</a:t>
            </a:r>
          </a:p>
          <a:p>
            <a:pPr lvl="1">
              <a:spcBef>
                <a:spcPts val="600"/>
              </a:spcBef>
            </a:pPr>
            <a:endParaRPr lang="en-US" sz="1400" b="1" dirty="0" smtClean="0"/>
          </a:p>
          <a:p>
            <a:pPr marL="0" lvl="0" indent="0">
              <a:spcBef>
                <a:spcPts val="1200"/>
              </a:spcBef>
              <a:buNone/>
            </a:pPr>
            <a:r>
              <a:rPr lang="en-US" sz="1400" dirty="0" smtClean="0"/>
              <a:t>The Product </a:t>
            </a:r>
            <a:r>
              <a:rPr lang="en-US" sz="1400" dirty="0"/>
              <a:t>Safety Advisory Team </a:t>
            </a:r>
            <a:r>
              <a:rPr lang="en-US" sz="1400" dirty="0" smtClean="0"/>
              <a:t>(PSAT) was established with representation from TI businesses, Legal, Sales, HR, and Safety Quality in </a:t>
            </a:r>
            <a:r>
              <a:rPr lang="en-US" sz="1400" dirty="0"/>
              <a:t>order to help maintain a corporate culture that places high value on the safety of TI Products and to provide guidance to TI business operations, where applicable, concerning the Comprehensive Product Safety-related requirements for TI Products</a:t>
            </a:r>
            <a:r>
              <a:rPr lang="en-US" sz="1400" dirty="0" smtClean="0"/>
              <a:t>.</a:t>
            </a:r>
            <a:r>
              <a:rPr lang="en-US" sz="1400" dirty="0"/>
              <a:t/>
            </a:r>
            <a:br>
              <a:rPr lang="en-US" sz="1400" dirty="0"/>
            </a:br>
            <a:r>
              <a:rPr lang="en-US" sz="1400" dirty="0"/>
              <a:t>															</a:t>
            </a:r>
          </a:p>
          <a:p>
            <a:pPr marL="0" indent="0">
              <a:buNone/>
            </a:pPr>
            <a:endParaRPr lang="en-US" dirty="0"/>
          </a:p>
        </p:txBody>
      </p:sp>
      <p:sp>
        <p:nvSpPr>
          <p:cNvPr id="4" name="Slide Number Placeholder 3"/>
          <p:cNvSpPr>
            <a:spLocks noGrp="1"/>
          </p:cNvSpPr>
          <p:nvPr>
            <p:ph type="sldNum" sz="quarter" idx="10"/>
          </p:nvPr>
        </p:nvSpPr>
        <p:spPr/>
        <p:txBody>
          <a:bodyPr/>
          <a:lstStyle/>
          <a:p>
            <a:fld id="{3B20521C-F793-4067-BB07-C7AF74E21EF3}" type="slidenum">
              <a:rPr lang="en-US" smtClean="0">
                <a:solidFill>
                  <a:srgbClr val="000000"/>
                </a:solidFill>
              </a:rPr>
              <a:pPr/>
              <a:t>4</a:t>
            </a:fld>
            <a:endParaRPr lang="en-US">
              <a:solidFill>
                <a:srgbClr val="000000"/>
              </a:solidFill>
            </a:endParaRPr>
          </a:p>
        </p:txBody>
      </p:sp>
    </p:spTree>
    <p:extLst>
      <p:ext uri="{BB962C8B-B14F-4D97-AF65-F5344CB8AC3E}">
        <p14:creationId xmlns:p14="http://schemas.microsoft.com/office/powerpoint/2010/main" val="148354868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EVM Plan Template Revision Tracking</a:t>
            </a:r>
            <a:endParaRPr lang="en-US" dirty="0"/>
          </a:p>
        </p:txBody>
      </p:sp>
      <p:sp>
        <p:nvSpPr>
          <p:cNvPr id="4" name="Slide Number Placeholder 3"/>
          <p:cNvSpPr>
            <a:spLocks noGrp="1"/>
          </p:cNvSpPr>
          <p:nvPr>
            <p:ph type="sldNum" sz="quarter" idx="10"/>
          </p:nvPr>
        </p:nvSpPr>
        <p:spPr/>
        <p:txBody>
          <a:bodyPr/>
          <a:lstStyle/>
          <a:p>
            <a:fld id="{3B20521C-F793-4067-BB07-C7AF74E21EF3}" type="slidenum">
              <a:rPr lang="en-US" smtClean="0">
                <a:solidFill>
                  <a:srgbClr val="000000"/>
                </a:solidFill>
              </a:rPr>
              <a:pPr/>
              <a:t>5</a:t>
            </a:fld>
            <a:endParaRPr lang="en-US">
              <a:solidFill>
                <a:srgbClr val="000000"/>
              </a:solidFill>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1885465386"/>
              </p:ext>
            </p:extLst>
          </p:nvPr>
        </p:nvGraphicFramePr>
        <p:xfrm>
          <a:off x="457200" y="1066800"/>
          <a:ext cx="8405813" cy="3008313"/>
        </p:xfrm>
        <a:graphic>
          <a:graphicData uri="http://schemas.openxmlformats.org/presentationml/2006/ole">
            <mc:AlternateContent xmlns:mc="http://schemas.openxmlformats.org/markup-compatibility/2006">
              <mc:Choice xmlns:v="urn:schemas-microsoft-com:vml" Requires="v">
                <p:oleObj spid="_x0000_s1044" name="Worksheet" r:id="rId3" imgW="6416127" imgH="1691671" progId="Excel.Sheet.12">
                  <p:embed/>
                </p:oleObj>
              </mc:Choice>
              <mc:Fallback>
                <p:oleObj name="Worksheet" r:id="rId3" imgW="6416127" imgH="1691671" progId="Excel.Sheet.12">
                  <p:embed/>
                  <p:pic>
                    <p:nvPicPr>
                      <p:cNvPr id="0" name=""/>
                      <p:cNvPicPr/>
                      <p:nvPr/>
                    </p:nvPicPr>
                    <p:blipFill>
                      <a:blip r:embed="rId4"/>
                      <a:stretch>
                        <a:fillRect/>
                      </a:stretch>
                    </p:blipFill>
                    <p:spPr>
                      <a:xfrm>
                        <a:off x="457200" y="1066800"/>
                        <a:ext cx="8405813" cy="3008313"/>
                      </a:xfrm>
                      <a:prstGeom prst="rect">
                        <a:avLst/>
                      </a:prstGeom>
                    </p:spPr>
                  </p:pic>
                </p:oleObj>
              </mc:Fallback>
            </mc:AlternateContent>
          </a:graphicData>
        </a:graphic>
      </p:graphicFrame>
    </p:spTree>
    <p:extLst>
      <p:ext uri="{BB962C8B-B14F-4D97-AF65-F5344CB8AC3E}">
        <p14:creationId xmlns:p14="http://schemas.microsoft.com/office/powerpoint/2010/main" val="109103708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1_FinalPowerpoint">
  <a:themeElements>
    <a:clrScheme name="Custom 1">
      <a:dk1>
        <a:srgbClr val="000000"/>
      </a:dk1>
      <a:lt1>
        <a:srgbClr val="FFFFFF"/>
      </a:lt1>
      <a:dk2>
        <a:srgbClr val="DE0000"/>
      </a:dk2>
      <a:lt2>
        <a:srgbClr val="808080"/>
      </a:lt2>
      <a:accent1>
        <a:srgbClr val="DE0000"/>
      </a:accent1>
      <a:accent2>
        <a:srgbClr val="AEAEAE"/>
      </a:accent2>
      <a:accent3>
        <a:srgbClr val="117788"/>
      </a:accent3>
      <a:accent4>
        <a:srgbClr val="404040"/>
      </a:accent4>
      <a:accent5>
        <a:srgbClr val="7F7F7F"/>
      </a:accent5>
      <a:accent6>
        <a:srgbClr val="32B4CE"/>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2A09CF0AD01654592ABEE2EB68CF9B7" ma:contentTypeVersion="5" ma:contentTypeDescription="Create a new document." ma:contentTypeScope="" ma:versionID="360bfa1887d40fdb7bb86edd4f28af42">
  <xsd:schema xmlns:xsd="http://www.w3.org/2001/XMLSchema" xmlns:xs="http://www.w3.org/2001/XMLSchema" xmlns:p="http://schemas.microsoft.com/office/2006/metadata/properties" xmlns:ns1="5e33aeb8-8661-47bd-abbe-71602b88121d" targetNamespace="http://schemas.microsoft.com/office/2006/metadata/properties" ma:root="true" ma:fieldsID="02ac57985414753aae81b42f04f8518c" ns1:_="">
    <xsd:import namespace="5e33aeb8-8661-47bd-abbe-71602b88121d"/>
    <xsd:element name="properties">
      <xsd:complexType>
        <xsd:sequence>
          <xsd:element name="documentManagement">
            <xsd:complexType>
              <xsd:all>
                <xsd:element ref="ns1:Group" minOccurs="0"/>
                <xsd:element ref="ns1:Sub_x0020_Flow" minOccurs="0"/>
                <xsd:element ref="ns1:Phase" minOccurs="0"/>
                <xsd:element ref="ns1:REv_x0020__x0023_" minOccurs="0"/>
                <xsd:element ref="ns1:Rev_x0020_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e33aeb8-8661-47bd-abbe-71602b88121d" elementFormDefault="qualified">
    <xsd:import namespace="http://schemas.microsoft.com/office/2006/documentManagement/types"/>
    <xsd:import namespace="http://schemas.microsoft.com/office/infopath/2007/PartnerControls"/>
    <xsd:element name="Group" ma:index="0" nillable="true" ma:displayName="Master Flow" ma:format="Dropdown" ma:internalName="Group">
      <xsd:simpleType>
        <xsd:restriction base="dms:Choice">
          <xsd:enumeration value="New Product Development"/>
          <xsd:enumeration value="New Product Development - DLP"/>
          <xsd:enumeration value="Hardware Tools"/>
          <xsd:enumeration value="Kilby Development"/>
          <xsd:enumeration value="Package Development"/>
        </xsd:restriction>
      </xsd:simpleType>
    </xsd:element>
    <xsd:element name="Sub_x0020_Flow" ma:index="1" nillable="true" ma:displayName="Sub Flow" ma:format="Dropdown" ma:internalName="Sub_x0020_Flow">
      <xsd:simpleType>
        <xsd:union memberTypes="dms:Text">
          <xsd:simpleType>
            <xsd:restriction base="dms:Choice">
              <xsd:enumeration value="Automotive"/>
              <xsd:enumeration value="Functional Safety"/>
              <xsd:enumeration value="Software"/>
              <xsd:enumeration value="Software - EPD"/>
              <xsd:enumeration value="Software - Automotive - EPD"/>
              <xsd:enumeration value="Software - Functional Safety - EPD"/>
            </xsd:restriction>
          </xsd:simpleType>
        </xsd:union>
      </xsd:simpleType>
    </xsd:element>
    <xsd:element name="Phase" ma:index="2" nillable="true" ma:displayName="Phase" ma:default="1 Assess" ma:format="Dropdown" ma:internalName="Phase">
      <xsd:simpleType>
        <xsd:restriction base="dms:Choice">
          <xsd:enumeration value="1 Assess"/>
          <xsd:enumeration value="2 Plan"/>
          <xsd:enumeration value="3 Create"/>
          <xsd:enumeration value="4 Validate"/>
          <xsd:enumeration value="5 Ramp"/>
          <xsd:enumeration value="A - Shark Tank"/>
          <xsd:enumeration value="B - Phase 0"/>
          <xsd:enumeration value="C - Phase 1"/>
          <xsd:enumeration value="D - Phase 2"/>
          <xsd:enumeration value="1 Feasibility"/>
          <xsd:enumeration value="2 Development"/>
          <xsd:enumeration value="3 Manufacturing &amp; Qualification"/>
          <xsd:enumeration value="4 Production Start"/>
        </xsd:restriction>
      </xsd:simpleType>
    </xsd:element>
    <xsd:element name="REv_x0020__x0023_" ma:index="5" nillable="true" ma:displayName="Rev #" ma:internalName="REv_x0020__x0023_">
      <xsd:simpleType>
        <xsd:restriction base="dms:Text">
          <xsd:maxLength value="15"/>
        </xsd:restriction>
      </xsd:simpleType>
    </xsd:element>
    <xsd:element name="Rev_x0020_Date" ma:index="6" nillable="true" ma:displayName="Rev Date" ma:format="DateOnly" ma:internalName="Rev_x0020_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9"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Sub_x0020_Flow xmlns="5e33aeb8-8661-47bd-abbe-71602b88121d" xsi:nil="true"/>
    <Phase xmlns="5e33aeb8-8661-47bd-abbe-71602b88121d">2 Plan</Phase>
    <Rev_x0020_Date xmlns="5e33aeb8-8661-47bd-abbe-71602b88121d">2018-10-19T05:00:00+00:00</Rev_x0020_Date>
    <REv_x0020__x0023_ xmlns="5e33aeb8-8661-47bd-abbe-71602b88121d">7</REv_x0020__x0023_>
    <Group xmlns="5e33aeb8-8661-47bd-abbe-71602b88121d">Hardware Tools</Group>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8F15284-778E-43A9-A295-0FE03B4C26E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e33aeb8-8661-47bd-abbe-71602b8812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9AA0449-2873-482B-BBAB-C8831E9C5559}">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5e33aeb8-8661-47bd-abbe-71602b88121d"/>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5FD82514-44CC-4D6C-BE05-430A53DDAAF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5928</TotalTime>
  <Words>552</Words>
  <Application>Microsoft Office PowerPoint</Application>
  <PresentationFormat>On-screen Show (4:3)</PresentationFormat>
  <Paragraphs>81</Paragraphs>
  <Slides>5</Slides>
  <Notes>1</Notes>
  <HiddenSlides>4</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7" baseType="lpstr">
      <vt:lpstr>1_FinalPowerpoint</vt:lpstr>
      <vt:lpstr>Worksheet</vt:lpstr>
      <vt:lpstr>BSR107 EVM Plan</vt:lpstr>
      <vt:lpstr>EVM Definitions and Helpful Links</vt:lpstr>
      <vt:lpstr>Is EVM Required?</vt:lpstr>
      <vt:lpstr>Is There A Safety Concern?</vt:lpstr>
      <vt:lpstr>EVM Plan Template Revision Tracking</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EVM Plan Template</dc:title>
  <dc:creator>Legat, Timothy</dc:creator>
  <cp:lastModifiedBy>Than, Ethan</cp:lastModifiedBy>
  <cp:revision>21</cp:revision>
  <dcterms:created xsi:type="dcterms:W3CDTF">2014-05-20T15:12:15Z</dcterms:created>
  <dcterms:modified xsi:type="dcterms:W3CDTF">2019-10-22T21:34:38Z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0x010100B2A09CF0AD01654592ABEE2EB68CF9B7</vt:lpwstr>
  </property>
</Properties>
</file>